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55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2.xml" ContentType="application/vnd.openxmlformats-officedocument.theme+xml"/>
  <Override PartName="/ppt/notesSlides/notesSlide27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6.xml" ContentType="application/vnd.openxmlformats-officedocument.presentationml.notesSlide+xml"/>
  <Override PartName="/ppt/slides/slide58.xml" ContentType="application/vnd.openxmlformats-officedocument.presentationml.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Default Extension="jpeg" ContentType="image/jpeg"/>
  <Override PartName="/ppt/notesSlides/notesSlide33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notesSlides/notesSlide20.xml" ContentType="application/vnd.openxmlformats-officedocument.presentationml.notes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266" r:id="rId3"/>
    <p:sldId id="315" r:id="rId4"/>
    <p:sldId id="296" r:id="rId5"/>
    <p:sldId id="299" r:id="rId6"/>
    <p:sldId id="318" r:id="rId7"/>
    <p:sldId id="308" r:id="rId8"/>
    <p:sldId id="319" r:id="rId9"/>
    <p:sldId id="309" r:id="rId10"/>
    <p:sldId id="310" r:id="rId11"/>
    <p:sldId id="322" r:id="rId12"/>
    <p:sldId id="311" r:id="rId13"/>
    <p:sldId id="312" r:id="rId14"/>
    <p:sldId id="314" r:id="rId15"/>
    <p:sldId id="313" r:id="rId16"/>
    <p:sldId id="344" r:id="rId17"/>
    <p:sldId id="300" r:id="rId18"/>
    <p:sldId id="320" r:id="rId19"/>
    <p:sldId id="321" r:id="rId20"/>
    <p:sldId id="267" r:id="rId21"/>
    <p:sldId id="264" r:id="rId22"/>
    <p:sldId id="301" r:id="rId23"/>
    <p:sldId id="323" r:id="rId24"/>
    <p:sldId id="286" r:id="rId25"/>
    <p:sldId id="324" r:id="rId26"/>
    <p:sldId id="284" r:id="rId27"/>
    <p:sldId id="263" r:id="rId28"/>
    <p:sldId id="272" r:id="rId29"/>
    <p:sldId id="289" r:id="rId30"/>
    <p:sldId id="302" r:id="rId31"/>
    <p:sldId id="303" r:id="rId32"/>
    <p:sldId id="304" r:id="rId33"/>
    <p:sldId id="291" r:id="rId34"/>
    <p:sldId id="305" r:id="rId35"/>
    <p:sldId id="306" r:id="rId36"/>
    <p:sldId id="287" r:id="rId37"/>
    <p:sldId id="279" r:id="rId38"/>
    <p:sldId id="275" r:id="rId39"/>
    <p:sldId id="274" r:id="rId40"/>
    <p:sldId id="273" r:id="rId41"/>
    <p:sldId id="280" r:id="rId42"/>
    <p:sldId id="281" r:id="rId43"/>
    <p:sldId id="317" r:id="rId44"/>
    <p:sldId id="343" r:id="rId45"/>
    <p:sldId id="327" r:id="rId46"/>
    <p:sldId id="328" r:id="rId47"/>
    <p:sldId id="329" r:id="rId48"/>
    <p:sldId id="330" r:id="rId49"/>
    <p:sldId id="332" r:id="rId50"/>
    <p:sldId id="333" r:id="rId51"/>
    <p:sldId id="334" r:id="rId52"/>
    <p:sldId id="331" r:id="rId53"/>
    <p:sldId id="337" r:id="rId54"/>
    <p:sldId id="336" r:id="rId55"/>
    <p:sldId id="338" r:id="rId56"/>
    <p:sldId id="339" r:id="rId57"/>
    <p:sldId id="326" r:id="rId58"/>
    <p:sldId id="341" r:id="rId59"/>
    <p:sldId id="342" r:id="rId60"/>
    <p:sldId id="340" r:id="rId61"/>
    <p:sldId id="283" r:id="rId62"/>
    <p:sldId id="325" r:id="rId63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rgbClr val="FF0000"/>
    </p:penClr>
  </p:showPr>
  <p:clrMru>
    <a:srgbClr val="FF9900"/>
    <a:srgbClr val="F2C160"/>
    <a:srgbClr val="F7E99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vertBarState="maximized">
    <p:restoredLeft sz="17610" autoAdjust="0"/>
    <p:restoredTop sz="66127" autoAdjust="0"/>
  </p:normalViewPr>
  <p:slideViewPr>
    <p:cSldViewPr>
      <p:cViewPr varScale="1">
        <p:scale>
          <a:sx n="83" d="100"/>
          <a:sy n="83" d="100"/>
        </p:scale>
        <p:origin x="-10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69" Type="http://schemas.openxmlformats.org/officeDocument/2006/relationships/theme" Target="theme/theme1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printerSettings" Target="printerSettings/printerSettings1.bin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viewProps" Target="viewProps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D825AB9-8B9F-4619-9ECB-76ABA9CE676F}" type="datetimeFigureOut">
              <a:rPr lang="en-US"/>
              <a:pPr>
                <a:defRPr/>
              </a:pPr>
              <a:t>6/4/08</a:t>
            </a:fld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7CD07A-A353-4A45-AA9F-71F4416DA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AF4A4AF-B95E-4A98-8905-6549EE806A39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A620C2-7A28-4444-A1D0-C624B9AFDD9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Console </a:t>
            </a:r>
            <a:r>
              <a:rPr lang="en-US" dirty="0" err="1" smtClean="0"/>
              <a:t>markt</a:t>
            </a:r>
            <a:r>
              <a:rPr lang="en-US" dirty="0" smtClean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PC </a:t>
            </a:r>
            <a:r>
              <a:rPr lang="en-US" dirty="0" err="1" smtClean="0"/>
              <a:t>Markt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Multiplatform</a:t>
            </a:r>
          </a:p>
          <a:p>
            <a:pPr marL="0" lvl="1" eaLnBrk="1" hangingPunct="1"/>
            <a:endParaRPr lang="en-US" dirty="0" smtClean="0"/>
          </a:p>
          <a:p>
            <a:pPr marL="0" lvl="1" eaLnBrk="1" hangingPunct="1"/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mega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Multiplatform</a:t>
            </a:r>
          </a:p>
          <a:p>
            <a:pPr marL="0" lvl="1" eaLnBrk="1" hangingPunct="1"/>
            <a:endParaRPr lang="en-US" dirty="0" smtClean="0"/>
          </a:p>
          <a:p>
            <a:pPr marL="0" lvl="1" eaLnBrk="1" hangingPunct="1"/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mega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dirty="0" smtClean="0"/>
              <a:t>WOW,</a:t>
            </a:r>
            <a:r>
              <a:rPr lang="en-US" baseline="0" dirty="0" smtClean="0"/>
              <a:t> $1.2 </a:t>
            </a:r>
            <a:r>
              <a:rPr lang="en-US" baseline="0" dirty="0" err="1" smtClean="0"/>
              <a:t>miljard</a:t>
            </a:r>
            <a:endParaRPr lang="en-US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dirty="0" smtClean="0"/>
              <a:t>Halo3, in</a:t>
            </a:r>
            <a:r>
              <a:rPr lang="en-US" baseline="0" dirty="0" smtClean="0"/>
              <a:t> 24 </a:t>
            </a:r>
            <a:r>
              <a:rPr lang="en-US" baseline="0" dirty="0" err="1" smtClean="0"/>
              <a:t>uur</a:t>
            </a:r>
            <a:r>
              <a:rPr lang="en-US" baseline="0" dirty="0" smtClean="0"/>
              <a:t>, $170 </a:t>
            </a:r>
            <a:r>
              <a:rPr lang="en-US" baseline="0" dirty="0" err="1" smtClean="0"/>
              <a:t>miljoen</a:t>
            </a: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Second Life, $5 </a:t>
            </a:r>
            <a:r>
              <a:rPr lang="en-US" baseline="0" dirty="0" err="1" smtClean="0"/>
              <a:t>miljoen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Windows, </a:t>
            </a:r>
            <a:r>
              <a:rPr lang="en-US" baseline="0" dirty="0" err="1" smtClean="0"/>
              <a:t>grootste</a:t>
            </a:r>
            <a:r>
              <a:rPr lang="en-US" baseline="0" dirty="0" smtClean="0"/>
              <a:t> platform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wereld</a:t>
            </a: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DirectX, 1994</a:t>
            </a:r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Xbox, 2001 - </a:t>
            </a:r>
            <a:r>
              <a:rPr lang="en-US" dirty="0" smtClean="0"/>
              <a:t>24 million</a:t>
            </a: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Xbox 360, 2005 - </a:t>
            </a:r>
            <a:r>
              <a:rPr lang="en-US" dirty="0" smtClean="0"/>
              <a:t>19 million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0" baseline="0" dirty="0" smtClean="0"/>
              <a:t>                       - </a:t>
            </a:r>
            <a:r>
              <a:rPr lang="en-US" b="0" dirty="0" smtClean="0"/>
              <a:t>14.3m </a:t>
            </a:r>
            <a:r>
              <a:rPr lang="en-US" b="0" dirty="0" err="1" smtClean="0"/>
              <a:t>laatste</a:t>
            </a:r>
            <a:r>
              <a:rPr lang="en-US" b="0" dirty="0" smtClean="0"/>
              <a:t> 6 </a:t>
            </a:r>
            <a:r>
              <a:rPr lang="en-US" b="0" dirty="0" err="1" smtClean="0"/>
              <a:t>maanden</a:t>
            </a:r>
            <a:endParaRPr lang="en-US" b="0" baseline="0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Windows Mobile, </a:t>
            </a:r>
            <a:r>
              <a:rPr lang="en-US" dirty="0" smtClean="0"/>
              <a:t>11 million 2007</a:t>
            </a: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Zune, 2006</a:t>
            </a:r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Zune next releases, 2007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tools</a:t>
            </a:r>
          </a:p>
          <a:p>
            <a:endParaRPr lang="en-US" dirty="0" smtClean="0"/>
          </a:p>
          <a:p>
            <a:r>
              <a:rPr lang="en-US" dirty="0" smtClean="0"/>
              <a:t>Managed</a:t>
            </a:r>
            <a:r>
              <a:rPr lang="en-US" baseline="0" dirty="0" smtClean="0"/>
              <a:t> environment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aspecten</a:t>
            </a:r>
            <a:r>
              <a:rPr lang="en-US" baseline="0" dirty="0" smtClean="0"/>
              <a:t> in 1 </a:t>
            </a:r>
            <a:r>
              <a:rPr lang="en-US" baseline="0" dirty="0" err="1" smtClean="0"/>
              <a:t>systeem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Toegankelijk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19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err="1" smtClean="0"/>
              <a:t>Wie</a:t>
            </a:r>
            <a:r>
              <a:rPr lang="en-US" dirty="0" smtClean="0"/>
              <a:t> is </a:t>
            </a:r>
            <a:r>
              <a:rPr lang="en-US" dirty="0" err="1" smtClean="0"/>
              <a:t>dit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</a:t>
            </a:fld>
            <a:endParaRPr lang="nl-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Framework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 smtClean="0">
                <a:solidFill>
                  <a:schemeClr val="bg1"/>
                </a:solidFill>
              </a:rPr>
              <a:t>Gebaseerd</a:t>
            </a:r>
            <a:r>
              <a:rPr lang="en-US" sz="2400" dirty="0" smtClean="0">
                <a:solidFill>
                  <a:schemeClr val="bg1"/>
                </a:solidFill>
              </a:rPr>
              <a:t> op .NET Framework 2.0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Windows XP, Windows Vista en Xbox 360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Build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Game Assets Pipeline management tool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Framework Content Pipeline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 smtClean="0">
                <a:solidFill>
                  <a:schemeClr val="bg1"/>
                </a:solidFill>
              </a:rPr>
              <a:t>Een</a:t>
            </a:r>
            <a:r>
              <a:rPr lang="en-US" dirty="0" smtClean="0">
                <a:solidFill>
                  <a:schemeClr val="bg1"/>
                </a:solidFill>
              </a:rPr>
              <a:t> extensible content processing framework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Game Studio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Twee </a:t>
            </a:r>
            <a:r>
              <a:rPr lang="en-US" dirty="0" err="1" smtClean="0">
                <a:solidFill>
                  <a:schemeClr val="bg1"/>
                </a:solidFill>
              </a:rPr>
              <a:t>smaken</a:t>
            </a:r>
            <a:r>
              <a:rPr lang="en-US" dirty="0" smtClean="0">
                <a:solidFill>
                  <a:schemeClr val="bg1"/>
                </a:solidFill>
              </a:rPr>
              <a:t>: Express en Professional</a:t>
            </a:r>
          </a:p>
          <a:p>
            <a:pPr marL="0"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D190FE-0D0F-4EF7-8044-ECB16E7F369F}" type="slidenum">
              <a:rPr lang="nl-NL" smtClean="0"/>
              <a:pPr>
                <a:defRPr/>
              </a:pPr>
              <a:t>20</a:t>
            </a:fld>
            <a:endParaRPr lang="nl-NL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Microsoft .NET 2.0</a:t>
            </a:r>
          </a:p>
          <a:p>
            <a:endParaRPr lang="en-US" dirty="0" smtClean="0"/>
          </a:p>
          <a:p>
            <a:r>
              <a:rPr lang="en-US" dirty="0" smtClean="0"/>
              <a:t>Multiplatform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Legenda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Games – JIJ!</a:t>
            </a:r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leeft</a:t>
            </a:r>
            <a:r>
              <a:rPr lang="en-US" dirty="0" smtClean="0"/>
              <a:t> </a:t>
            </a:r>
            <a:r>
              <a:rPr lang="en-US" dirty="0" err="1" smtClean="0"/>
              <a:t>jouw</a:t>
            </a:r>
            <a:r>
              <a:rPr lang="en-US" baseline="0" dirty="0" smtClean="0"/>
              <a:t>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(components)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Volledige</a:t>
            </a:r>
            <a:r>
              <a:rPr lang="en-US" dirty="0" smtClean="0"/>
              <a:t> game!</a:t>
            </a:r>
          </a:p>
          <a:p>
            <a:endParaRPr lang="en-US" dirty="0" smtClean="0"/>
          </a:p>
          <a:p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voorbeeld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Kan </a:t>
            </a:r>
            <a:r>
              <a:rPr lang="en-US" dirty="0" err="1" smtClean="0"/>
              <a:t>als</a:t>
            </a:r>
            <a:r>
              <a:rPr lang="en-US" dirty="0" smtClean="0"/>
              <a:t> basis </a:t>
            </a:r>
            <a:r>
              <a:rPr lang="en-US" dirty="0" err="1" smtClean="0"/>
              <a:t>dienen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F5 &amp; run!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Hergebruik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err="1" smtClean="0"/>
              <a:t>Standaarden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Menu’s, keyboards, </a:t>
            </a:r>
            <a:r>
              <a:rPr lang="en-US" dirty="0" err="1" smtClean="0"/>
              <a:t>phisycs</a:t>
            </a:r>
            <a:r>
              <a:rPr lang="en-US" dirty="0" smtClean="0"/>
              <a:t>, radar…</a:t>
            </a:r>
          </a:p>
          <a:p>
            <a:endParaRPr lang="en-US" dirty="0" smtClean="0"/>
          </a:p>
          <a:p>
            <a:r>
              <a:rPr lang="en-US" dirty="0" smtClean="0"/>
              <a:t>Support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vanuit</a:t>
            </a:r>
            <a:r>
              <a:rPr lang="en-US" baseline="0" dirty="0" smtClean="0"/>
              <a:t> het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Game class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 het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Drawable</a:t>
            </a:r>
            <a:r>
              <a:rPr lang="en-US" baseline="0" dirty="0" smtClean="0"/>
              <a:t> vs. </a:t>
            </a:r>
            <a:r>
              <a:rPr lang="en-US" baseline="0" dirty="0" err="1" smtClean="0"/>
              <a:t>Nondrawable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err="1" smtClean="0"/>
              <a:t>Wie</a:t>
            </a:r>
            <a:r>
              <a:rPr lang="en-US" dirty="0" smtClean="0"/>
              <a:t> is </a:t>
            </a:r>
            <a:r>
              <a:rPr lang="en-US" dirty="0" err="1" smtClean="0"/>
              <a:t>dit</a:t>
            </a:r>
            <a:r>
              <a:rPr lang="en-US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class, </a:t>
            </a:r>
            <a:r>
              <a:rPr lang="en-US" dirty="0" err="1" smtClean="0"/>
              <a:t>startpunt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Device handles?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Standaard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gameloop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Basis classes:</a:t>
            </a:r>
          </a:p>
          <a:p>
            <a:r>
              <a:rPr lang="en-US" baseline="0" dirty="0" err="1" smtClean="0">
                <a:sym typeface="Wingdings" pitchFamily="2" charset="2"/>
              </a:rPr>
              <a:t>GameComponent</a:t>
            </a:r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DrawableGameComponent</a:t>
            </a:r>
            <a:endParaRPr lang="en-US" baseline="0" dirty="0" smtClean="0">
              <a:sym typeface="Wingdings" pitchFamily="2" charset="2"/>
            </a:endParaRP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Ook</a:t>
            </a:r>
            <a:r>
              <a:rPr lang="en-US" baseline="0" dirty="0" smtClean="0">
                <a:sym typeface="Wingdings" pitchFamily="2" charset="2"/>
              </a:rPr>
              <a:t> components </a:t>
            </a:r>
            <a:r>
              <a:rPr lang="en-US" baseline="0" dirty="0" err="1" smtClean="0">
                <a:sym typeface="Wingdings" pitchFamily="2" charset="2"/>
              </a:rPr>
              <a:t>zijn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bekend</a:t>
            </a:r>
            <a:r>
              <a:rPr lang="en-US" baseline="0" dirty="0" smtClean="0">
                <a:sym typeface="Wingdings" pitchFamily="2" charset="2"/>
              </a:rPr>
              <a:t> met </a:t>
            </a:r>
            <a:r>
              <a:rPr lang="en-US" baseline="0" dirty="0" err="1" smtClean="0">
                <a:sym typeface="Wingdings" pitchFamily="2" charset="2"/>
              </a:rPr>
              <a:t>deze</a:t>
            </a:r>
            <a:r>
              <a:rPr lang="en-US" baseline="0" dirty="0" smtClean="0">
                <a:sym typeface="Wingdings" pitchFamily="2" charset="2"/>
              </a:rPr>
              <a:t> loop!</a:t>
            </a:r>
            <a:endParaRPr lang="en-US" dirty="0" smtClean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Content, </a:t>
            </a:r>
            <a:r>
              <a:rPr lang="en-US" dirty="0" err="1" smtClean="0"/>
              <a:t>welk</a:t>
            </a:r>
            <a:r>
              <a:rPr lang="en-US" baseline="0" dirty="0" smtClean="0"/>
              <a:t>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Eigen importer:</a:t>
            </a:r>
          </a:p>
          <a:p>
            <a:r>
              <a:rPr lang="en-US" baseline="0" dirty="0" smtClean="0"/>
              <a:t>3D level </a:t>
            </a:r>
            <a:r>
              <a:rPr lang="en-US" baseline="0" dirty="0" err="1" smtClean="0"/>
              <a:t>genereren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adhv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textfile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3D level </a:t>
            </a:r>
            <a:r>
              <a:rPr lang="en-US" baseline="0" dirty="0" err="1" smtClean="0"/>
              <a:t>genereren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adhv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headmap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DOM (repository)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Processor:</a:t>
            </a:r>
          </a:p>
          <a:p>
            <a:r>
              <a:rPr lang="en-US" baseline="0" dirty="0" smtClean="0"/>
              <a:t>Y = up,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Z (3DSMAX)</a:t>
            </a:r>
          </a:p>
          <a:p>
            <a:r>
              <a:rPr lang="en-US" baseline="0" dirty="0" err="1" smtClean="0"/>
              <a:t>Greyscale</a:t>
            </a:r>
            <a:endParaRPr lang="en-US" baseline="0" dirty="0" smtClean="0"/>
          </a:p>
          <a:p>
            <a:r>
              <a:rPr lang="en-US" baseline="0" dirty="0" err="1" smtClean="0"/>
              <a:t>Centreren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err="1" smtClean="0"/>
              <a:t>Voeding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het extended framework</a:t>
            </a:r>
          </a:p>
          <a:p>
            <a:endParaRPr lang="en-US" dirty="0" smtClean="0"/>
          </a:p>
          <a:p>
            <a:r>
              <a:rPr lang="en-US" dirty="0" err="1" smtClean="0"/>
              <a:t>Laagste</a:t>
            </a:r>
            <a:r>
              <a:rPr lang="en-US" dirty="0" smtClean="0"/>
              <a:t> </a:t>
            </a:r>
            <a:r>
              <a:rPr lang="en-US" dirty="0" err="1" smtClean="0"/>
              <a:t>laag</a:t>
            </a:r>
            <a:r>
              <a:rPr lang="en-US" dirty="0" smtClean="0"/>
              <a:t> in XNA</a:t>
            </a:r>
          </a:p>
          <a:p>
            <a:endParaRPr lang="en-US" dirty="0" smtClean="0"/>
          </a:p>
          <a:p>
            <a:r>
              <a:rPr lang="en-US" dirty="0" smtClean="0"/>
              <a:t>Helpers</a:t>
            </a:r>
          </a:p>
          <a:p>
            <a:endParaRPr lang="en-US" dirty="0" smtClean="0"/>
          </a:p>
          <a:p>
            <a:r>
              <a:rPr lang="en-US" dirty="0" err="1" smtClean="0"/>
              <a:t>Emulatie</a:t>
            </a:r>
            <a:r>
              <a:rPr lang="en-US" dirty="0" smtClean="0"/>
              <a:t> (Storage</a:t>
            </a:r>
            <a:r>
              <a:rPr lang="en-US" baseline="0" dirty="0" smtClean="0"/>
              <a:t> &amp; Network)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Nintendo</a:t>
            </a:r>
          </a:p>
          <a:p>
            <a:r>
              <a:rPr lang="en-US" baseline="0" dirty="0" smtClean="0"/>
              <a:t>Released 2006</a:t>
            </a:r>
          </a:p>
          <a:p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resoluties</a:t>
            </a:r>
            <a:endParaRPr lang="en-US" baseline="0" dirty="0" smtClean="0"/>
          </a:p>
          <a:p>
            <a:r>
              <a:rPr lang="en-US" baseline="0" dirty="0" err="1" smtClean="0"/>
              <a:t>Wel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wiimote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45</a:t>
            </a:fld>
            <a:endParaRPr lang="nl-NL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baseline="0" dirty="0" smtClean="0"/>
              <a:t> de accelerometer</a:t>
            </a:r>
          </a:p>
          <a:p>
            <a:pPr>
              <a:buFontTx/>
              <a:buChar char="-"/>
            </a:pPr>
            <a:r>
              <a:rPr lang="en-US" baseline="0" dirty="0" smtClean="0"/>
              <a:t>X, Y en Z meting. 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Genormaliseerd</a:t>
            </a:r>
            <a:r>
              <a:rPr lang="en-US" baseline="0" dirty="0" smtClean="0"/>
              <a:t> op 1G. </a:t>
            </a:r>
            <a:r>
              <a:rPr lang="en-US" baseline="0" dirty="0" err="1" smtClean="0"/>
              <a:t>Maximale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uitslag</a:t>
            </a:r>
            <a:r>
              <a:rPr lang="en-US" baseline="0" dirty="0" smtClean="0"/>
              <a:t> van +- 3 G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Wat</a:t>
            </a:r>
            <a:r>
              <a:rPr lang="en-US" baseline="0" dirty="0" smtClean="0"/>
              <a:t> meet je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je hem </a:t>
            </a:r>
            <a:r>
              <a:rPr lang="en-US" baseline="0" dirty="0" err="1" smtClean="0"/>
              <a:t>recht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houdt</a:t>
            </a:r>
            <a:r>
              <a:rPr lang="en-US" baseline="0" dirty="0" smtClean="0"/>
              <a:t>, op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kop </a:t>
            </a:r>
            <a:r>
              <a:rPr lang="en-US" baseline="0" dirty="0" err="1" smtClean="0"/>
              <a:t>houdt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beweegt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Krachten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nuttig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preciese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moeilijk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Daarom</a:t>
            </a:r>
            <a:r>
              <a:rPr lang="en-US" dirty="0" smtClean="0"/>
              <a:t> IR-Camera: </a:t>
            </a:r>
          </a:p>
          <a:p>
            <a:pPr>
              <a:buFontTx/>
              <a:buChar char="-"/>
            </a:pPr>
            <a:r>
              <a:rPr lang="en-US" dirty="0" err="1" smtClean="0"/>
              <a:t>Samenwerking</a:t>
            </a:r>
            <a:r>
              <a:rPr lang="en-US" dirty="0" smtClean="0"/>
              <a:t> met LED balk</a:t>
            </a:r>
          </a:p>
          <a:p>
            <a:pPr>
              <a:buFontTx/>
              <a:buChar char="-"/>
            </a:pPr>
            <a:r>
              <a:rPr lang="en-US" dirty="0" smtClean="0"/>
              <a:t> 2 led </a:t>
            </a:r>
            <a:r>
              <a:rPr lang="en-US" dirty="0" err="1" smtClean="0"/>
              <a:t>puntjes</a:t>
            </a:r>
            <a:r>
              <a:rPr lang="en-US" dirty="0" smtClean="0"/>
              <a:t> (sensor </a:t>
            </a:r>
            <a:r>
              <a:rPr lang="en-US" dirty="0" err="1" smtClean="0"/>
              <a:t>kan</a:t>
            </a:r>
            <a:r>
              <a:rPr lang="en-US" dirty="0" smtClean="0"/>
              <a:t> 4 </a:t>
            </a:r>
            <a:r>
              <a:rPr lang="en-US" dirty="0" err="1" smtClean="0"/>
              <a:t>aan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Meting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wiimote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inclusief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draaihoek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52</a:t>
            </a:fld>
            <a:endParaRPr lang="nl-NL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 2 </a:t>
            </a:r>
            <a:r>
              <a:rPr lang="en-US" dirty="0" err="1" smtClean="0"/>
              <a:t>punten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hoek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bewegingen</a:t>
            </a:r>
            <a:r>
              <a:rPr lang="en-US" baseline="0" dirty="0" smtClean="0"/>
              <a:t> van of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sensorbar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wijzigen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53</a:t>
            </a:fld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lvl="1" indent="-228600" eaLnBrk="1" hangingPunct="1">
              <a:buFont typeface="+mj-lt"/>
              <a:buNone/>
            </a:pPr>
            <a:r>
              <a:rPr lang="en-US" dirty="0" smtClean="0"/>
              <a:t>William </a:t>
            </a:r>
            <a:r>
              <a:rPr lang="en-US" dirty="0" err="1" smtClean="0"/>
              <a:t>Higinbotham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natuurkundige</a:t>
            </a:r>
            <a:endParaRPr lang="en-US" baseline="0" dirty="0" smtClean="0"/>
          </a:p>
          <a:p>
            <a:pPr marL="228600" lvl="1" indent="-228600" eaLnBrk="1" hangingPunct="1">
              <a:buFont typeface="+mj-lt"/>
              <a:buNone/>
            </a:pPr>
            <a:endParaRPr lang="en-US" dirty="0" smtClean="0"/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0" baseline="0" dirty="0" smtClean="0"/>
              <a:t>Brookhaven </a:t>
            </a:r>
            <a:r>
              <a:rPr lang="en-US" b="0" baseline="0" dirty="0" smtClean="0"/>
              <a:t>lab</a:t>
            </a:r>
            <a:endParaRPr lang="en-US" b="0" dirty="0" smtClean="0"/>
          </a:p>
          <a:p>
            <a:pPr marL="228600" lvl="1" indent="-228600" eaLnBrk="1" hangingPunct="1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Communicatie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Wii</a:t>
            </a:r>
            <a:r>
              <a:rPr lang="en-US" baseline="0" dirty="0" smtClean="0"/>
              <a:t> via </a:t>
            </a:r>
            <a:r>
              <a:rPr lang="en-US" baseline="0" dirty="0" err="1" smtClean="0"/>
              <a:t>bluetooth</a:t>
            </a:r>
            <a:endParaRPr lang="en-US" baseline="0" dirty="0" smtClean="0"/>
          </a:p>
          <a:p>
            <a:r>
              <a:rPr lang="en-US" dirty="0" smtClean="0"/>
              <a:t>Chipset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muis</a:t>
            </a:r>
            <a:r>
              <a:rPr lang="en-US" dirty="0" smtClean="0"/>
              <a:t> en </a:t>
            </a:r>
            <a:r>
              <a:rPr lang="en-US" dirty="0" err="1" smtClean="0"/>
              <a:t>toetsenbord</a:t>
            </a:r>
            <a:endParaRPr lang="en-US" dirty="0" smtClean="0"/>
          </a:p>
          <a:p>
            <a:r>
              <a:rPr lang="en-US" dirty="0" err="1" smtClean="0"/>
              <a:t>Manifesteert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HID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54</a:t>
            </a:fld>
            <a:endParaRPr lang="nl-NL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Goede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combinatie</a:t>
            </a:r>
            <a:r>
              <a:rPr lang="en-US" baseline="0" dirty="0" smtClean="0"/>
              <a:t> OS, Bluetooth hardware en Bluetooth stack en </a:t>
            </a:r>
            <a:r>
              <a:rPr lang="en-US" baseline="0" dirty="0" err="1" smtClean="0"/>
              <a:t>connecten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maar</a:t>
            </a:r>
            <a:endParaRPr lang="en-US" baseline="0" dirty="0" smtClean="0"/>
          </a:p>
          <a:p>
            <a:r>
              <a:rPr lang="en-US" baseline="0" dirty="0" err="1" smtClean="0"/>
              <a:t>Wiimote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HID Game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55</a:t>
            </a:fld>
            <a:endParaRPr lang="nl-NL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Connectie</a:t>
            </a:r>
            <a:r>
              <a:rPr lang="en-US" dirty="0" smtClean="0"/>
              <a:t> met PC </a:t>
            </a:r>
            <a:r>
              <a:rPr lang="en-US" dirty="0" err="1" smtClean="0"/>
              <a:t>gelegd</a:t>
            </a:r>
            <a:r>
              <a:rPr lang="en-US" dirty="0" smtClean="0"/>
              <a:t>. En nu </a:t>
            </a:r>
            <a:r>
              <a:rPr lang="en-US" dirty="0" err="1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communicere</a:t>
            </a:r>
            <a:endParaRPr lang="en-US" dirty="0" smtClean="0"/>
          </a:p>
          <a:p>
            <a:r>
              <a:rPr lang="en-US" dirty="0" err="1" smtClean="0"/>
              <a:t>Veel</a:t>
            </a:r>
            <a:r>
              <a:rPr lang="en-US" baseline="0" dirty="0" smtClean="0"/>
              <a:t> libraries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allerlei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toepassingen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talen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err="1" smtClean="0"/>
              <a:t>WiimoteLib</a:t>
            </a:r>
            <a:r>
              <a:rPr lang="en-US" b="0" baseline="0" dirty="0" smtClean="0"/>
              <a:t> perfect </a:t>
            </a:r>
            <a:r>
              <a:rPr lang="en-US" b="0" baseline="0" dirty="0" err="1" smtClean="0"/>
              <a:t>voor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.Net</a:t>
            </a:r>
            <a:r>
              <a:rPr lang="en-US" b="0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56</a:t>
            </a:fld>
            <a:endParaRPr lang="nl-NL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57</a:t>
            </a:fld>
            <a:endParaRPr lang="nl-NL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58</a:t>
            </a:fld>
            <a:endParaRPr lang="nl-NL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59</a:t>
            </a:fld>
            <a:endParaRPr lang="nl-NL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60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Brookhaven lab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oscilloscope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b="0" dirty="0" smtClean="0"/>
              <a:t>Bal</a:t>
            </a:r>
          </a:p>
          <a:p>
            <a:pPr marL="0" lvl="1" eaLnBrk="1" hangingPunct="1"/>
            <a:endParaRPr lang="en-US" b="0" dirty="0" smtClean="0"/>
          </a:p>
          <a:p>
            <a:pPr marL="0" lvl="1" eaLnBrk="1" hangingPunct="1"/>
            <a:r>
              <a:rPr lang="en-US" b="0" dirty="0" smtClean="0"/>
              <a:t>Net</a:t>
            </a:r>
          </a:p>
          <a:p>
            <a:pPr marL="0" lvl="1" eaLnBrk="1" hangingPunct="1"/>
            <a:endParaRPr lang="en-US" b="0" dirty="0" smtClean="0"/>
          </a:p>
          <a:p>
            <a:pPr marL="0" lvl="1" eaLnBrk="1" hangingPunct="1"/>
            <a:r>
              <a:rPr lang="en-US" b="0" dirty="0" smtClean="0"/>
              <a:t>9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jaar</a:t>
            </a:r>
            <a:r>
              <a:rPr lang="en-US" b="0" baseline="0" dirty="0" smtClean="0"/>
              <a:t> later, </a:t>
            </a:r>
            <a:r>
              <a:rPr lang="en-US" b="0" baseline="0" dirty="0" err="1" smtClean="0"/>
              <a:t>Spacewar</a:t>
            </a:r>
            <a:r>
              <a:rPr lang="en-US" b="0" baseline="0" dirty="0" smtClean="0"/>
              <a:t>!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err="1" smtClean="0"/>
              <a:t>Eerste</a:t>
            </a:r>
            <a:r>
              <a:rPr lang="en-US" dirty="0" smtClean="0"/>
              <a:t> </a:t>
            </a:r>
            <a:r>
              <a:rPr lang="en-US" dirty="0" err="1" smtClean="0"/>
              <a:t>wereldwijde</a:t>
            </a:r>
            <a:r>
              <a:rPr lang="en-US" dirty="0" smtClean="0"/>
              <a:t>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err="1" smtClean="0"/>
              <a:t>Eerste</a:t>
            </a:r>
            <a:r>
              <a:rPr lang="en-US" dirty="0" smtClean="0"/>
              <a:t> </a:t>
            </a:r>
            <a:r>
              <a:rPr lang="en-US" dirty="0" err="1" smtClean="0"/>
              <a:t>commerciele</a:t>
            </a:r>
            <a:r>
              <a:rPr lang="en-US" baseline="0" dirty="0" smtClean="0"/>
              <a:t> arcade machine/game</a:t>
            </a:r>
          </a:p>
          <a:p>
            <a:pPr marL="0" lvl="1" eaLnBrk="1" hangingPunct="1"/>
            <a:endParaRPr lang="en-US" baseline="0" dirty="0" smtClean="0"/>
          </a:p>
          <a:p>
            <a:pPr marL="0" lvl="1" eaLnBrk="1" hangingPunct="1"/>
            <a:r>
              <a:rPr lang="en-US" baseline="0" dirty="0" err="1" smtClean="0"/>
              <a:t>Thuiscomputer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duur</a:t>
            </a:r>
            <a:endParaRPr lang="en-US" baseline="0" dirty="0" smtClean="0"/>
          </a:p>
          <a:p>
            <a:pPr marL="0" lvl="1" eaLnBrk="1" hangingPunct="1"/>
            <a:endParaRPr lang="en-US" baseline="0" dirty="0" smtClean="0"/>
          </a:p>
          <a:p>
            <a:pPr marL="0" lvl="1" eaLnBrk="1" hangingPunct="1"/>
            <a:r>
              <a:rPr lang="en-US" baseline="0" dirty="0" smtClean="0"/>
              <a:t>Hardware $20.000</a:t>
            </a:r>
          </a:p>
          <a:p>
            <a:pPr marL="0" lvl="1" eaLnBrk="1" hangingPunct="1"/>
            <a:endParaRPr lang="en-US" baseline="0" dirty="0" smtClean="0"/>
          </a:p>
          <a:p>
            <a:pPr marL="0" lvl="1" eaLnBrk="1" hangingPunct="1"/>
            <a:r>
              <a:rPr lang="en-US" baseline="0" dirty="0" err="1" smtClean="0"/>
              <a:t>Spelletje</a:t>
            </a:r>
            <a:r>
              <a:rPr lang="en-US" baseline="0" dirty="0" smtClean="0"/>
              <a:t> $0.10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BED92-EEF4-4034-81B6-9F35DF6D9A8B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DA013-E3B2-4A25-94C4-99554F32FF5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1807A-7E9F-42AD-A926-5425C1ED94CD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EE0B4-344B-4DAE-B540-6452D502DF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20B34-C3C6-414B-88B6-D21B9A49FFEF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47780-6B81-430A-9B56-7C0F940EF99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410EA-E1D0-4E7F-9E72-1A2C3AC5F8FD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52372-3C8A-4443-9766-320A0DB2940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88B0C-54BC-4A2A-A359-393AC7894A68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F5272-2195-4A7B-86E2-E892C46385B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E8DBF-B4E4-4A02-9359-E2C0F06A3A4E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86157-1747-4508-91DB-A4F617BACBF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B4A32-FBAD-4585-B29F-B3E312AF08BF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1CBF9-3566-44DF-92B2-606B293CAE0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E4D9E-42A1-4B37-AA96-94BCEEC02B6C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4870E-7C17-4136-BE18-24D3821E15F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D131C-CBFB-4CE2-9651-0E6AB77B4943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3474B-A836-46D0-BCFF-0514276FBD2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957B8-5AB0-4E8E-9883-593B70962B91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82149-7616-4790-948E-E9B4B9602C7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A01AE-1958-406D-8441-758C60D4FD15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77718-9593-4ED8-847C-FD977904BF6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NL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2AA8CC-E3E0-454B-8FFD-A58D3946EC55}" type="datetimeFigureOut">
              <a:rPr lang="nl-NL"/>
              <a:pPr>
                <a:defRPr/>
              </a:pPr>
              <a:t>6/4/08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835A10-2146-404A-9927-3E135109486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4" Type="http://schemas.openxmlformats.org/officeDocument/2006/relationships/image" Target="../media/image19.jpeg"/><Relationship Id="rId10" Type="http://schemas.openxmlformats.org/officeDocument/2006/relationships/image" Target="../media/image25.png"/><Relationship Id="rId5" Type="http://schemas.openxmlformats.org/officeDocument/2006/relationships/image" Target="../media/image20.jpe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9" Type="http://schemas.openxmlformats.org/officeDocument/2006/relationships/image" Target="../media/image24.jpeg"/><Relationship Id="rId3" Type="http://schemas.openxmlformats.org/officeDocument/2006/relationships/image" Target="../media/image18.png"/><Relationship Id="rId6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eg"/><Relationship Id="rId6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4" Type="http://schemas.openxmlformats.org/officeDocument/2006/relationships/image" Target="../media/image35.png"/><Relationship Id="rId10" Type="http://schemas.openxmlformats.org/officeDocument/2006/relationships/image" Target="../media/image41.png"/><Relationship Id="rId5" Type="http://schemas.openxmlformats.org/officeDocument/2006/relationships/image" Target="../media/image36.png"/><Relationship Id="rId7" Type="http://schemas.openxmlformats.org/officeDocument/2006/relationships/image" Target="../media/image38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9" Type="http://schemas.openxmlformats.org/officeDocument/2006/relationships/image" Target="../media/image40.png"/><Relationship Id="rId3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4" Type="http://schemas.openxmlformats.org/officeDocument/2006/relationships/image" Target="../media/image38.png"/><Relationship Id="rId10" Type="http://schemas.openxmlformats.org/officeDocument/2006/relationships/image" Target="../media/image35.png"/><Relationship Id="rId5" Type="http://schemas.openxmlformats.org/officeDocument/2006/relationships/image" Target="../media/image39.png"/><Relationship Id="rId7" Type="http://schemas.openxmlformats.org/officeDocument/2006/relationships/image" Target="../media/image41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9" Type="http://schemas.openxmlformats.org/officeDocument/2006/relationships/image" Target="../media/image34.png"/><Relationship Id="rId3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ziggyware.com/weblinks.php?cat_id=7&amp;weblink_id=3187" TargetMode="External"/><Relationship Id="rId5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4" Type="http://schemas.openxmlformats.org/officeDocument/2006/relationships/image" Target="../media/image38.png"/><Relationship Id="rId10" Type="http://schemas.openxmlformats.org/officeDocument/2006/relationships/image" Target="../media/image41.png"/><Relationship Id="rId5" Type="http://schemas.openxmlformats.org/officeDocument/2006/relationships/image" Target="../media/image34.png"/><Relationship Id="rId7" Type="http://schemas.openxmlformats.org/officeDocument/2006/relationships/image" Target="../media/image36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9" Type="http://schemas.openxmlformats.org/officeDocument/2006/relationships/image" Target="../media/image40.png"/><Relationship Id="rId3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4" Type="http://schemas.openxmlformats.org/officeDocument/2006/relationships/image" Target="../media/image39.png"/><Relationship Id="rId10" Type="http://schemas.openxmlformats.org/officeDocument/2006/relationships/image" Target="../media/image36.png"/><Relationship Id="rId5" Type="http://schemas.openxmlformats.org/officeDocument/2006/relationships/image" Target="../media/image40.png"/><Relationship Id="rId7" Type="http://schemas.openxmlformats.org/officeDocument/2006/relationships/image" Target="../media/image42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9" Type="http://schemas.openxmlformats.org/officeDocument/2006/relationships/image" Target="../media/image35.png"/><Relationship Id="rId3" Type="http://schemas.openxmlformats.org/officeDocument/2006/relationships/image" Target="../media/image37.png"/><Relationship Id="rId6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4" Type="http://schemas.openxmlformats.org/officeDocument/2006/relationships/image" Target="../media/image34.png"/><Relationship Id="rId10" Type="http://schemas.openxmlformats.org/officeDocument/2006/relationships/image" Target="../media/image41.png"/><Relationship Id="rId5" Type="http://schemas.openxmlformats.org/officeDocument/2006/relationships/image" Target="../media/image35.png"/><Relationship Id="rId7" Type="http://schemas.openxmlformats.org/officeDocument/2006/relationships/image" Target="../media/image38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9" Type="http://schemas.openxmlformats.org/officeDocument/2006/relationships/image" Target="../media/image40.png"/><Relationship Id="rId3" Type="http://schemas.openxmlformats.org/officeDocument/2006/relationships/image" Target="../media/image37.png"/><Relationship Id="rId6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3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3276600" y="3500438"/>
            <a:ext cx="5867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200" dirty="0">
                <a:solidFill>
                  <a:schemeClr val="bg1"/>
                </a:solidFill>
                <a:latin typeface="+mj-lt"/>
              </a:rPr>
              <a:t>Pieter </a:t>
            </a:r>
            <a:r>
              <a:rPr lang="en-US" sz="2200" dirty="0" err="1">
                <a:solidFill>
                  <a:schemeClr val="bg1"/>
                </a:solidFill>
                <a:latin typeface="+mj-lt"/>
              </a:rPr>
              <a:t>Joost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van de 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Sande</a:t>
            </a:r>
          </a:p>
          <a:p>
            <a:pPr algn="r"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sr. IT consultant &amp; speaker @ </a:t>
            </a:r>
            <a:r>
              <a:rPr lang="en-US" sz="2200" dirty="0" err="1" smtClean="0">
                <a:solidFill>
                  <a:schemeClr val="bg1"/>
                </a:solidFill>
                <a:latin typeface="+mj-lt"/>
              </a:rPr>
              <a:t>Sogyo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j-lt"/>
              </a:rPr>
            </a:br>
            <a:r>
              <a:rPr lang="en-US" sz="2200" dirty="0">
                <a:solidFill>
                  <a:schemeClr val="bg1"/>
                </a:solidFill>
                <a:latin typeface="+mj-lt"/>
              </a:rPr>
              <a:t>Microsoft Visual C# 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MVP</a:t>
            </a:r>
            <a:br>
              <a:rPr lang="en-US" sz="2200" dirty="0" smtClean="0">
                <a:solidFill>
                  <a:schemeClr val="bg1"/>
                </a:solidFill>
                <a:latin typeface="+mj-lt"/>
              </a:rPr>
            </a:br>
            <a:r>
              <a:rPr lang="en-US" sz="2200" dirty="0" err="1" smtClean="0">
                <a:solidFill>
                  <a:schemeClr val="bg1"/>
                </a:solidFill>
                <a:latin typeface="+mj-lt"/>
              </a:rPr>
              <a:t>Bestuurslid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j-lt"/>
              </a:rPr>
              <a:t>dotNed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j-lt"/>
              </a:rPr>
            </a:br>
            <a:r>
              <a:rPr lang="en-US" sz="22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j-lt"/>
              </a:rPr>
            </a:b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pjvdsande@sogyo.nl</a:t>
            </a:r>
            <a:br>
              <a:rPr lang="en-US" sz="2200" dirty="0" smtClean="0">
                <a:solidFill>
                  <a:schemeClr val="bg1"/>
                </a:solidFill>
                <a:latin typeface="+mj-lt"/>
              </a:rPr>
            </a:b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http://born2code.net</a:t>
            </a:r>
          </a:p>
          <a:p>
            <a:pPr algn="r"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8 Feb. 2008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500063" y="2143125"/>
            <a:ext cx="8229600" cy="9398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Microsoft’s XNA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 advTm="8906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Spaceinvader</a:t>
            </a:r>
            <a:r>
              <a:rPr lang="en-US" sz="4800" dirty="0" smtClean="0">
                <a:solidFill>
                  <a:srgbClr val="F2C160"/>
                </a:solidFill>
              </a:rPr>
              <a:t>, 1978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00206"/>
            <a:ext cx="6096000" cy="457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Commodore, 1982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2050" name="Picture 2" descr="http://www.madprops.org/euan/newspics/c64girl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428736"/>
            <a:ext cx="3436930" cy="48582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Super Mario Bros, 1985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1571612"/>
            <a:ext cx="4429156" cy="3567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Wolfenstein</a:t>
            </a:r>
            <a:r>
              <a:rPr lang="en-US" sz="4800" dirty="0" smtClean="0">
                <a:solidFill>
                  <a:srgbClr val="F2C160"/>
                </a:solidFill>
              </a:rPr>
              <a:t> 3D, 1992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24000"/>
            <a:ext cx="6096000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Duke </a:t>
            </a:r>
            <a:r>
              <a:rPr lang="en-US" sz="4800" dirty="0" err="1" smtClean="0">
                <a:solidFill>
                  <a:srgbClr val="F2C160"/>
                </a:solidFill>
              </a:rPr>
              <a:t>Nukem</a:t>
            </a:r>
            <a:r>
              <a:rPr lang="en-US" sz="4800" dirty="0" smtClean="0">
                <a:solidFill>
                  <a:srgbClr val="F2C160"/>
                </a:solidFill>
              </a:rPr>
              <a:t> 3D, 1996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366855"/>
            <a:ext cx="6096000" cy="456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Call of Duty 4, 2007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643050"/>
            <a:ext cx="6929486" cy="3881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GT5 prologue, 2008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5" name="Picture 4" descr="gran_turismo_5-13-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71600"/>
            <a:ext cx="8305800" cy="46720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 rot="21374285">
            <a:off x="5859678" y="3861039"/>
            <a:ext cx="2357454" cy="2309776"/>
            <a:chOff x="8829091" y="2731947"/>
            <a:chExt cx="2357454" cy="2309776"/>
          </a:xfrm>
        </p:grpSpPr>
        <p:pic>
          <p:nvPicPr>
            <p:cNvPr id="48130" name="Picture 2" descr="http://blogs.msdn.com/blogfiles/brada/WindowsLiveWriter/VisualStudio2ndLifeSpeakerSeriesSilverli_11E05/ima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461197">
              <a:off x="9008646" y="2731947"/>
              <a:ext cx="1936732" cy="18372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7" name="TextBox 26"/>
            <p:cNvSpPr txBox="1"/>
            <p:nvPr/>
          </p:nvSpPr>
          <p:spPr>
            <a:xfrm rot="20679897">
              <a:off x="8829091" y="4395392"/>
              <a:ext cx="235745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Second Life</a:t>
              </a:r>
            </a:p>
            <a:p>
              <a:r>
                <a:rPr lang="en-US" dirty="0" smtClean="0"/>
                <a:t>$5 </a:t>
              </a:r>
              <a:r>
                <a:rPr lang="en-US" dirty="0" err="1" smtClean="0"/>
                <a:t>miljoen</a:t>
              </a:r>
              <a:r>
                <a:rPr lang="en-US" dirty="0" smtClean="0"/>
                <a:t> p/m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43240" y="4572008"/>
            <a:ext cx="2071702" cy="1985051"/>
            <a:chOff x="6429388" y="1014334"/>
            <a:chExt cx="2071702" cy="1985051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 rot="1037066">
              <a:off x="6668130" y="1014334"/>
              <a:ext cx="1570378" cy="10430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6" name="TextBox 25"/>
            <p:cNvSpPr txBox="1"/>
            <p:nvPr/>
          </p:nvSpPr>
          <p:spPr>
            <a:xfrm>
              <a:off x="6429388" y="2076055"/>
              <a:ext cx="2071702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NL game </a:t>
              </a:r>
              <a:r>
                <a:rPr lang="en-US" dirty="0" err="1" smtClean="0"/>
                <a:t>industrie</a:t>
              </a:r>
              <a:r>
                <a:rPr lang="en-US" dirty="0" smtClean="0"/>
                <a:t> </a:t>
              </a:r>
              <a:r>
                <a:rPr lang="en-US" dirty="0" err="1" smtClean="0"/>
                <a:t>groter</a:t>
              </a:r>
              <a:r>
                <a:rPr lang="en-US" dirty="0" smtClean="0"/>
                <a:t> </a:t>
              </a:r>
              <a:r>
                <a:rPr lang="en-US" dirty="0" err="1" smtClean="0"/>
                <a:t>dan</a:t>
              </a:r>
              <a:r>
                <a:rPr lang="en-US" dirty="0" smtClean="0"/>
                <a:t> film </a:t>
              </a:r>
              <a:r>
                <a:rPr lang="en-US" dirty="0" err="1" smtClean="0"/>
                <a:t>industrie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rot="20910727">
            <a:off x="542609" y="4328940"/>
            <a:ext cx="2071702" cy="2070715"/>
            <a:chOff x="6429388" y="928670"/>
            <a:chExt cx="2071702" cy="2070715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6668130" y="928670"/>
              <a:ext cx="1570378" cy="1214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3" name="TextBox 22"/>
            <p:cNvSpPr txBox="1"/>
            <p:nvPr/>
          </p:nvSpPr>
          <p:spPr>
            <a:xfrm>
              <a:off x="6429388" y="2076055"/>
              <a:ext cx="2071702" cy="92333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NL game </a:t>
              </a:r>
              <a:r>
                <a:rPr lang="en-US" dirty="0" err="1" smtClean="0"/>
                <a:t>industrie</a:t>
              </a:r>
              <a:r>
                <a:rPr lang="en-US" dirty="0" smtClean="0"/>
                <a:t> </a:t>
              </a:r>
              <a:r>
                <a:rPr lang="en-US" dirty="0" err="1" smtClean="0"/>
                <a:t>groter</a:t>
              </a:r>
              <a:r>
                <a:rPr lang="en-US" dirty="0" smtClean="0"/>
                <a:t> </a:t>
              </a:r>
              <a:r>
                <a:rPr lang="en-US" dirty="0" err="1" smtClean="0"/>
                <a:t>dan</a:t>
              </a:r>
              <a:r>
                <a:rPr lang="en-US" dirty="0" smtClean="0"/>
                <a:t> </a:t>
              </a:r>
              <a:r>
                <a:rPr lang="en-US" dirty="0" err="1" smtClean="0"/>
                <a:t>muziek</a:t>
              </a:r>
              <a:r>
                <a:rPr lang="en-US" dirty="0" smtClean="0"/>
                <a:t> </a:t>
              </a:r>
              <a:r>
                <a:rPr lang="en-US" dirty="0" err="1" smtClean="0"/>
                <a:t>industrie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1189935">
            <a:off x="2479777" y="3285651"/>
            <a:ext cx="2071702" cy="1504585"/>
            <a:chOff x="818098" y="4143766"/>
            <a:chExt cx="2071702" cy="150458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1014603" y="4143766"/>
              <a:ext cx="1619235" cy="8654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818098" y="5002020"/>
              <a:ext cx="2071702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NL Game </a:t>
              </a:r>
              <a:r>
                <a:rPr lang="en-US" dirty="0" err="1" smtClean="0"/>
                <a:t>industie</a:t>
              </a:r>
              <a:endParaRPr lang="en-US" dirty="0" smtClean="0"/>
            </a:p>
            <a:p>
              <a:r>
                <a:rPr lang="en-US" dirty="0" smtClean="0"/>
                <a:t>$ 1.47 </a:t>
              </a:r>
              <a:r>
                <a:rPr lang="en-US" dirty="0" err="1" smtClean="0"/>
                <a:t>miljard</a:t>
              </a:r>
              <a:endParaRPr lang="en-US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Facts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 rot="20910727">
            <a:off x="490473" y="1164528"/>
            <a:ext cx="2733673" cy="1831093"/>
            <a:chOff x="6115709" y="928670"/>
            <a:chExt cx="2733673" cy="183109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43702" y="928670"/>
              <a:ext cx="1619235" cy="1214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6115709" y="2113432"/>
              <a:ext cx="27336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World of </a:t>
              </a:r>
              <a:r>
                <a:rPr lang="en-US" dirty="0" err="1" smtClean="0"/>
                <a:t>Warcraft</a:t>
              </a:r>
              <a:r>
                <a:rPr lang="en-US" dirty="0" smtClean="0"/>
                <a:t> [2007]</a:t>
              </a:r>
            </a:p>
            <a:p>
              <a:r>
                <a:rPr lang="en-US" dirty="0" smtClean="0"/>
                <a:t>$ 1.176 </a:t>
              </a:r>
              <a:r>
                <a:rPr lang="en-US" dirty="0" err="1" smtClean="0"/>
                <a:t>miljard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86182" y="1500174"/>
            <a:ext cx="2000264" cy="1714512"/>
            <a:chOff x="3500430" y="2080873"/>
            <a:chExt cx="2071702" cy="177509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3714744" y="2080873"/>
              <a:ext cx="1619235" cy="10531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3500430" y="3186798"/>
              <a:ext cx="2071702" cy="66917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USA [2007]</a:t>
              </a:r>
            </a:p>
            <a:p>
              <a:r>
                <a:rPr lang="en-US" dirty="0" smtClean="0"/>
                <a:t>$ 17.9 </a:t>
              </a:r>
              <a:r>
                <a:rPr lang="en-US" dirty="0" err="1" smtClean="0"/>
                <a:t>miljard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 rot="764487">
            <a:off x="6399126" y="879099"/>
            <a:ext cx="2357454" cy="1932215"/>
            <a:chOff x="5500694" y="3571876"/>
            <a:chExt cx="2357454" cy="193221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5861467" y="3571876"/>
              <a:ext cx="1612069" cy="1214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500694" y="4857760"/>
              <a:ext cx="235745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Halo 3, </a:t>
              </a:r>
              <a:r>
                <a:rPr lang="en-US" dirty="0" err="1" smtClean="0"/>
                <a:t>eerste</a:t>
              </a:r>
              <a:r>
                <a:rPr lang="en-US" dirty="0" smtClean="0"/>
                <a:t> 24 </a:t>
              </a:r>
              <a:r>
                <a:rPr lang="en-US" dirty="0" err="1" smtClean="0"/>
                <a:t>uur</a:t>
              </a:r>
              <a:endParaRPr lang="en-US" dirty="0" smtClean="0"/>
            </a:p>
            <a:p>
              <a:r>
                <a:rPr lang="en-US" dirty="0" smtClean="0"/>
                <a:t>$ 170 </a:t>
              </a:r>
              <a:r>
                <a:rPr lang="en-US" dirty="0" err="1" smtClean="0"/>
                <a:t>miljoen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72198" y="3133825"/>
            <a:ext cx="2357454" cy="1509621"/>
            <a:chOff x="5542943" y="4286256"/>
            <a:chExt cx="2357454" cy="150962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929322" y="4286256"/>
              <a:ext cx="1811454" cy="10144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8" name="TextBox 17"/>
            <p:cNvSpPr txBox="1"/>
            <p:nvPr/>
          </p:nvSpPr>
          <p:spPr>
            <a:xfrm rot="764487">
              <a:off x="5542943" y="5149546"/>
              <a:ext cx="235745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Omzet</a:t>
              </a:r>
              <a:r>
                <a:rPr lang="en-US" dirty="0" smtClean="0"/>
                <a:t> </a:t>
              </a:r>
              <a:r>
                <a:rPr lang="en-US" dirty="0" err="1" smtClean="0"/>
                <a:t>Ubisoft</a:t>
              </a:r>
              <a:r>
                <a:rPr lang="en-US" dirty="0" smtClean="0"/>
                <a:t> 2007</a:t>
              </a:r>
            </a:p>
            <a:p>
              <a:r>
                <a:rPr lang="en-US" dirty="0" smtClean="0"/>
                <a:t>$ 662.7 </a:t>
              </a:r>
              <a:r>
                <a:rPr lang="en-US" dirty="0" err="1" smtClean="0"/>
                <a:t>miljoen</a:t>
              </a:r>
              <a:endParaRPr lang="en-US" dirty="0" smtClean="0"/>
            </a:p>
          </p:txBody>
        </p:sp>
      </p:grp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72066" y="3286124"/>
            <a:ext cx="3629419" cy="2885388"/>
            <a:chOff x="4942451" y="1012758"/>
            <a:chExt cx="3629419" cy="2885388"/>
          </a:xfrm>
        </p:grpSpPr>
        <p:pic>
          <p:nvPicPr>
            <p:cNvPr id="92164" name="Picture 4" descr="http://dxframework.org/logo-directx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184517">
              <a:off x="5727659" y="1012758"/>
              <a:ext cx="2651112" cy="26511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 rot="553461">
              <a:off x="4942451" y="3313371"/>
              <a:ext cx="362941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DirectX</a:t>
              </a:r>
              <a:endParaRPr lang="en-US" sz="3200" dirty="0"/>
            </a:p>
          </p:txBody>
        </p:sp>
      </p:grpSp>
      <p:grpSp>
        <p:nvGrpSpPr>
          <p:cNvPr id="34" name="Group 33"/>
          <p:cNvGrpSpPr/>
          <p:nvPr/>
        </p:nvGrpSpPr>
        <p:grpSpPr>
          <a:xfrm rot="20694332">
            <a:off x="5203752" y="1484021"/>
            <a:ext cx="3201429" cy="3081492"/>
            <a:chOff x="4643138" y="3019544"/>
            <a:chExt cx="3201429" cy="3081492"/>
          </a:xfrm>
        </p:grpSpPr>
        <p:pic>
          <p:nvPicPr>
            <p:cNvPr id="92166" name="Picture 6" descr="http://members.home.nl/jaimysman/XBOX_LOGO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439708">
              <a:off x="4948364" y="3019544"/>
              <a:ext cx="2714644" cy="2714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3" name="TextBox 32"/>
            <p:cNvSpPr txBox="1"/>
            <p:nvPr/>
          </p:nvSpPr>
          <p:spPr>
            <a:xfrm rot="187868">
              <a:off x="4643138" y="5516261"/>
              <a:ext cx="320142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</a:t>
              </a:r>
              <a:endParaRPr lang="en-US" sz="3200" dirty="0"/>
            </a:p>
          </p:txBody>
        </p:sp>
      </p:grpSp>
      <p:grpSp>
        <p:nvGrpSpPr>
          <p:cNvPr id="38" name="Group 37"/>
          <p:cNvGrpSpPr/>
          <p:nvPr/>
        </p:nvGrpSpPr>
        <p:grpSpPr>
          <a:xfrm rot="955587">
            <a:off x="1417957" y="2593667"/>
            <a:ext cx="3986428" cy="3862990"/>
            <a:chOff x="-1362186" y="31806"/>
            <a:chExt cx="3986428" cy="3862990"/>
          </a:xfrm>
        </p:grpSpPr>
        <p:pic>
          <p:nvPicPr>
            <p:cNvPr id="92168" name="Picture 8" descr="http://www.xbox365.com/gdb/images/GGGruGdPLG04221653/Xbox_360_7_500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409936">
              <a:off x="-1066332" y="31806"/>
              <a:ext cx="3479284" cy="34792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7" name="TextBox 36"/>
            <p:cNvSpPr txBox="1"/>
            <p:nvPr/>
          </p:nvSpPr>
          <p:spPr>
            <a:xfrm rot="94866">
              <a:off x="-1362186" y="3310021"/>
              <a:ext cx="398642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 360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00166" y="2214554"/>
            <a:ext cx="3835047" cy="3121657"/>
            <a:chOff x="1315275" y="2306497"/>
            <a:chExt cx="3835047" cy="312165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20081785">
              <a:off x="1315275" y="2306497"/>
              <a:ext cx="3071828" cy="2832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TextBox 22"/>
            <p:cNvSpPr txBox="1"/>
            <p:nvPr/>
          </p:nvSpPr>
          <p:spPr>
            <a:xfrm rot="20314624">
              <a:off x="1892138" y="4843379"/>
              <a:ext cx="3258184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Windows Mobile</a:t>
              </a:r>
              <a:endParaRPr lang="en-US" sz="3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 rot="766045">
            <a:off x="4357686" y="2000240"/>
            <a:ext cx="3452997" cy="3185770"/>
            <a:chOff x="3917094" y="2237683"/>
            <a:chExt cx="3452997" cy="318577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21221679">
              <a:off x="3917094" y="2237683"/>
              <a:ext cx="3163924" cy="25582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TextBox 16"/>
            <p:cNvSpPr txBox="1"/>
            <p:nvPr/>
          </p:nvSpPr>
          <p:spPr>
            <a:xfrm rot="21091006">
              <a:off x="4097641" y="4838678"/>
              <a:ext cx="3272450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Zune</a:t>
              </a:r>
              <a:endParaRPr lang="en-US" sz="3200" dirty="0"/>
            </a:p>
          </p:txBody>
        </p:sp>
      </p:grpSp>
    </p:spTree>
  </p:cSld>
  <p:clrMapOvr>
    <a:masterClrMapping/>
  </p:clrMapOvr>
  <p:transition advTm="1153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C160"/>
                </a:solidFill>
              </a:rPr>
              <a:t>XNA</a:t>
            </a:r>
            <a:endParaRPr lang="en-US" dirty="0">
              <a:solidFill>
                <a:srgbClr val="F2C1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Reeks tools </a:t>
            </a:r>
            <a:r>
              <a:rPr lang="en-US" dirty="0" err="1" smtClean="0"/>
              <a:t>voor</a:t>
            </a:r>
            <a:r>
              <a:rPr lang="en-US" dirty="0" smtClean="0"/>
              <a:t> game development</a:t>
            </a:r>
          </a:p>
          <a:p>
            <a:endParaRPr lang="en-US" dirty="0" smtClean="0"/>
          </a:p>
          <a:p>
            <a:r>
              <a:rPr lang="en-US" dirty="0" err="1" smtClean="0"/>
              <a:t>Volledig</a:t>
            </a:r>
            <a:r>
              <a:rPr lang="en-US" dirty="0" smtClean="0"/>
              <a:t> managed environment</a:t>
            </a:r>
          </a:p>
          <a:p>
            <a:endParaRPr lang="en-US" dirty="0" smtClean="0"/>
          </a:p>
          <a:p>
            <a:r>
              <a:rPr lang="nl-NL" dirty="0" smtClean="0"/>
              <a:t>alle aspecten van spelproductie in één enkel systeem</a:t>
            </a:r>
          </a:p>
          <a:p>
            <a:endParaRPr lang="nl-NL" dirty="0" smtClean="0"/>
          </a:p>
          <a:p>
            <a:r>
              <a:rPr lang="nl-NL" dirty="0" smtClean="0"/>
              <a:t>Game </a:t>
            </a:r>
            <a:r>
              <a:rPr lang="nl-NL" dirty="0" err="1" smtClean="0"/>
              <a:t>development</a:t>
            </a:r>
            <a:r>
              <a:rPr lang="nl-NL" dirty="0" smtClean="0"/>
              <a:t> is nu toegankelijk!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Wie</a:t>
            </a:r>
            <a:r>
              <a:rPr lang="en-US" sz="4800" dirty="0" smtClean="0">
                <a:solidFill>
                  <a:srgbClr val="F2C160"/>
                </a:solidFill>
              </a:rPr>
              <a:t> o </a:t>
            </a:r>
            <a:r>
              <a:rPr lang="en-US" sz="4800" dirty="0" err="1" smtClean="0">
                <a:solidFill>
                  <a:srgbClr val="F2C160"/>
                </a:solidFill>
              </a:rPr>
              <a:t>wie</a:t>
            </a:r>
            <a:r>
              <a:rPr lang="en-US" sz="4800" dirty="0" smtClean="0">
                <a:solidFill>
                  <a:srgbClr val="F2C160"/>
                </a:solidFill>
              </a:rPr>
              <a:t>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714488"/>
            <a:ext cx="3143272" cy="4245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XNA Platform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Framework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Build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Framework Content Pipeline</a:t>
            </a:r>
          </a:p>
          <a:p>
            <a:pPr eaLnBrk="1" hangingPunct="1">
              <a:lnSpc>
                <a:spcPct val="90000"/>
              </a:lnSpc>
            </a:pPr>
            <a:endParaRPr lang="en-US" dirty="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XNA Game Studio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24485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Game Studio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23554" name="Content Placeholder 5"/>
          <p:cNvSpPr>
            <a:spLocks/>
          </p:cNvSpPr>
          <p:nvPr/>
        </p:nvSpPr>
        <p:spPr bwMode="auto">
          <a:xfrm>
            <a:off x="827088" y="4292600"/>
            <a:ext cx="583882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7675" indent="-447675"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  <a:latin typeface="Calibri" pitchFamily="34" charset="0"/>
              </a:rPr>
              <a:t>XNA Game Studio Professional</a:t>
            </a:r>
          </a:p>
          <a:p>
            <a:pPr marL="447675" indent="-4476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</a:rPr>
              <a:t>Commerciële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games met Xbox 360 Publishing Agreement</a:t>
            </a:r>
          </a:p>
          <a:p>
            <a:pPr marL="447675" indent="-4476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Beschikbaar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medio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2008</a:t>
            </a:r>
            <a:endParaRPr lang="en-US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3555" name="Rectangle 6"/>
          <p:cNvSpPr>
            <a:spLocks noChangeArrowheads="1"/>
          </p:cNvSpPr>
          <p:nvPr/>
        </p:nvSpPr>
        <p:spPr bwMode="auto">
          <a:xfrm>
            <a:off x="2051050" y="1268413"/>
            <a:ext cx="66675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7675" indent="-447675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bg1"/>
                </a:solidFill>
                <a:latin typeface="Calibri" pitchFamily="34" charset="0"/>
              </a:rPr>
              <a:t>XNA Game Studio Express</a:t>
            </a:r>
          </a:p>
          <a:p>
            <a:pPr marL="447675" indent="-447675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Hobbyisten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Scholen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en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kleine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of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individuele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game developers</a:t>
            </a:r>
          </a:p>
          <a:p>
            <a:pPr marL="447675" indent="-447675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Geen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extra hardware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nodig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pPr marL="447675" indent="-447675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Voor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persoonlijk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en non-commercial game development </a:t>
            </a:r>
            <a:r>
              <a:rPr lang="en-US" sz="2000" dirty="0" err="1">
                <a:solidFill>
                  <a:schemeClr val="bg1"/>
                </a:solidFill>
                <a:latin typeface="Calibri" pitchFamily="34" charset="0"/>
              </a:rPr>
              <a:t>voor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 de Xbox 360 en Windows</a:t>
            </a:r>
          </a:p>
        </p:txBody>
      </p:sp>
      <p:pic>
        <p:nvPicPr>
          <p:cNvPr id="23556" name="Rectangle 747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375" y="765175"/>
            <a:ext cx="1987550" cy="353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Rectangle 74772"/>
          <p:cNvPicPr>
            <a:picLocks noChangeAspect="1" noChangeArrowheads="1"/>
          </p:cNvPicPr>
          <p:nvPr/>
        </p:nvPicPr>
        <p:blipFill>
          <a:blip r:embed="rId4"/>
          <a:srcRect l="5417" r="57788"/>
          <a:stretch>
            <a:fillRect/>
          </a:stretch>
        </p:blipFill>
        <p:spPr bwMode="auto">
          <a:xfrm>
            <a:off x="7019925" y="3314700"/>
            <a:ext cx="1738313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61867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Wat</a:t>
            </a:r>
            <a:r>
              <a:rPr lang="en-US" sz="4800" dirty="0" smtClean="0">
                <a:solidFill>
                  <a:srgbClr val="F2C160"/>
                </a:solidFill>
              </a:rPr>
              <a:t> </a:t>
            </a:r>
            <a:r>
              <a:rPr lang="en-US" sz="4800" dirty="0" err="1" smtClean="0">
                <a:solidFill>
                  <a:srgbClr val="F2C160"/>
                </a:solidFill>
              </a:rPr>
              <a:t>heb</a:t>
            </a:r>
            <a:r>
              <a:rPr lang="en-US" sz="4800" dirty="0" smtClean="0">
                <a:solidFill>
                  <a:srgbClr val="F2C160"/>
                </a:solidFill>
              </a:rPr>
              <a:t> je </a:t>
            </a:r>
            <a:r>
              <a:rPr lang="en-US" sz="4800" dirty="0" err="1" smtClean="0">
                <a:solidFill>
                  <a:srgbClr val="F2C160"/>
                </a:solidFill>
              </a:rPr>
              <a:t>nodig</a:t>
            </a:r>
            <a:r>
              <a:rPr lang="en-US" sz="4800" dirty="0" smtClean="0">
                <a:solidFill>
                  <a:srgbClr val="F2C160"/>
                </a:solidFill>
              </a:rPr>
              <a:t>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a-DK" sz="2800" dirty="0" smtClean="0">
                <a:solidFill>
                  <a:schemeClr val="bg1"/>
                </a:solidFill>
              </a:rPr>
              <a:t>.NET 2.0</a:t>
            </a:r>
          </a:p>
          <a:p>
            <a:pPr eaLnBrk="1" hangingPunct="1"/>
            <a:r>
              <a:rPr lang="da-DK" sz="2800" dirty="0" smtClean="0">
                <a:solidFill>
                  <a:schemeClr val="bg1"/>
                </a:solidFill>
              </a:rPr>
              <a:t>Visual Studio 2005 (C# Express is gratis!)</a:t>
            </a:r>
          </a:p>
          <a:p>
            <a:pPr eaLnBrk="1" hangingPunct="1"/>
            <a:r>
              <a:rPr lang="da-DK" sz="2800" dirty="0" smtClean="0">
                <a:solidFill>
                  <a:schemeClr val="bg1"/>
                </a:solidFill>
              </a:rPr>
              <a:t>XNA Framework</a:t>
            </a:r>
          </a:p>
          <a:p>
            <a:pPr eaLnBrk="1" hangingPunct="1"/>
            <a:r>
              <a:rPr lang="da-DK" sz="2800" dirty="0" smtClean="0">
                <a:solidFill>
                  <a:schemeClr val="bg1"/>
                </a:solidFill>
              </a:rPr>
              <a:t>XNA Game Studio</a:t>
            </a:r>
          </a:p>
          <a:p>
            <a:pPr eaLnBrk="1" hangingPunct="1"/>
            <a:endParaRPr lang="da-DK" sz="28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da-DK" sz="2800" dirty="0" smtClean="0">
                <a:solidFill>
                  <a:schemeClr val="bg1"/>
                </a:solidFill>
              </a:rPr>
              <a:t>Voor Vista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Visual Studio 2005 SP1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Visual Studio 2005 SP1 for Vista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XNA Refresh of XNA GS 2.0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2556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XNA Framework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a-DK" sz="2400" dirty="0" smtClean="0">
                <a:solidFill>
                  <a:schemeClr val="bg1"/>
                </a:solidFill>
              </a:rPr>
              <a:t>Microsoft .NET CLR 2.0</a:t>
            </a:r>
          </a:p>
          <a:p>
            <a:pPr lvl="1" eaLnBrk="1" hangingPunct="1"/>
            <a:endParaRPr lang="da-DK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Cross-Platform Game Development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Windows XP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Windows Vista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Xbox 360 </a:t>
            </a:r>
            <a:r>
              <a:rPr lang="da-DK" sz="2400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pPr eaLnBrk="1" hangingPunct="1"/>
            <a:endParaRPr lang="da-DK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da-DK" sz="2400" dirty="0" smtClean="0">
                <a:solidFill>
                  <a:schemeClr val="bg1"/>
                </a:solidFill>
                <a:sym typeface="Wingdings" pitchFamily="2" charset="2"/>
              </a:rPr>
              <a:t>Maakt game development toegankelijker</a:t>
            </a:r>
          </a:p>
          <a:p>
            <a:pPr eaLnBrk="1" hangingPunct="1"/>
            <a:endParaRPr lang="da-DK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2556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68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69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79" name="Rectangle 9276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" name="TextBox 7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70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77" name="Rectangle 927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TextBox 7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71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75" name="Rectangle 927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6" name="TextBox 7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72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73" name="Rectangle 9270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4" name="TextBox 7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8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8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95" name="Rectangle 926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TextBox 9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93" name="Rectangle 926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Box 9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4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91" name="Rectangle 9260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TextBox 9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5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89" name="Rectangle 925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6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87" name="Rectangle 925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97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98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102" name="Rectangle 924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TextBox 10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9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100" name="Rectangle 9247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" name="TextBox 10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04" name="Group 63"/>
          <p:cNvGrpSpPr/>
          <p:nvPr/>
        </p:nvGrpSpPr>
        <p:grpSpPr>
          <a:xfrm>
            <a:off x="688975" y="1000116"/>
            <a:ext cx="7769225" cy="1143000"/>
            <a:chOff x="688975" y="984250"/>
            <a:chExt cx="7769225" cy="1143000"/>
          </a:xfrm>
        </p:grpSpPr>
        <p:sp>
          <p:nvSpPr>
            <p:cNvPr id="105" name="Rounded Rectangle 6"/>
            <p:cNvSpPr>
              <a:spLocks noChangeArrowheads="1"/>
            </p:cNvSpPr>
            <p:nvPr/>
          </p:nvSpPr>
          <p:spPr bwMode="auto">
            <a:xfrm>
              <a:off x="688975" y="984250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106" name="Group 170"/>
            <p:cNvGrpSpPr>
              <a:grpSpLocks/>
            </p:cNvGrpSpPr>
            <p:nvPr/>
          </p:nvGrpSpPr>
          <p:grpSpPr bwMode="auto">
            <a:xfrm>
              <a:off x="2273300" y="1214434"/>
              <a:ext cx="6030913" cy="741360"/>
              <a:chOff x="1432" y="765"/>
              <a:chExt cx="3799" cy="467"/>
            </a:xfrm>
          </p:grpSpPr>
          <p:grpSp>
            <p:nvGrpSpPr>
              <p:cNvPr id="107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117" name="Rectangle 9243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8" name="TextBox 117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8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115" name="Rectangle 9241"/>
                <p:cNvPicPr>
                  <a:picLocks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6" name="TextBox 115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113" name="Rectangle 9239"/>
                <p:cNvPicPr>
                  <a:picLocks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4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10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111" name="Rectangle 9237"/>
                <p:cNvPicPr>
                  <a:picLocks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advTm="35257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27709" name="Rectangle 927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27707" name="Rectangle 927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27705" name="Rectangle 9272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0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27703" name="Rectangle 9270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1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27697" name="Rectangle 9264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27695" name="Rectangle 9262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Box 3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5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27693" name="Rectangle 9260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Box 3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27691" name="Rectangle 9258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9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27689" name="Rectangle 9256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Box 2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21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22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27682" name="Rectangle 9249"/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3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27680" name="Rectangle 9247"/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TextBox 4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24" name="Group 63"/>
          <p:cNvGrpSpPr/>
          <p:nvPr/>
        </p:nvGrpSpPr>
        <p:grpSpPr>
          <a:xfrm>
            <a:off x="688975" y="1000116"/>
            <a:ext cx="7769225" cy="1143000"/>
            <a:chOff x="688975" y="984250"/>
            <a:chExt cx="7769225" cy="1143000"/>
          </a:xfrm>
        </p:grpSpPr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688975" y="984250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" name="Group 170"/>
            <p:cNvGrpSpPr>
              <a:grpSpLocks/>
            </p:cNvGrpSpPr>
            <p:nvPr/>
          </p:nvGrpSpPr>
          <p:grpSpPr bwMode="auto">
            <a:xfrm>
              <a:off x="2273300" y="1214438"/>
              <a:ext cx="6030913" cy="741362"/>
              <a:chOff x="1432" y="765"/>
              <a:chExt cx="3799" cy="467"/>
            </a:xfrm>
          </p:grpSpPr>
          <p:grpSp>
            <p:nvGrpSpPr>
              <p:cNvPr id="26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27676" name="Rectangle 9243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TextBox 55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7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27674" name="Rectangle 9241"/>
                <p:cNvPicPr>
                  <a:picLocks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4" name="TextBox 53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27672" name="Rectangle 9239"/>
                <p:cNvPicPr>
                  <a:picLocks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2" name="TextBox 51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31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27670" name="Rectangle 9237"/>
                <p:cNvPicPr>
                  <a:picLocks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Tm="35257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Starter </a:t>
            </a:r>
            <a:r>
              <a:rPr lang="en-US" sz="4800" dirty="0" smtClean="0">
                <a:solidFill>
                  <a:srgbClr val="F2C160"/>
                </a:solidFill>
              </a:rPr>
              <a:t>Kits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800" i="1" dirty="0" smtClean="0">
                <a:solidFill>
                  <a:srgbClr val="F7E993"/>
                </a:solidFill>
              </a:rPr>
              <a:t>“Take our games and make them your own”</a:t>
            </a:r>
          </a:p>
          <a:p>
            <a:pPr algn="ctr" eaLnBrk="1" hangingPunct="1">
              <a:buFont typeface="Arial" charset="0"/>
              <a:buNone/>
            </a:pPr>
            <a:endParaRPr lang="en-US" sz="2800" i="1" dirty="0" smtClean="0">
              <a:solidFill>
                <a:srgbClr val="F7E993"/>
              </a:solidFill>
            </a:endParaRPr>
          </a:p>
          <a:p>
            <a:pPr eaLnBrk="1" hangingPunct="1"/>
            <a:r>
              <a:rPr lang="en-US" sz="2800" dirty="0" err="1" smtClean="0">
                <a:solidFill>
                  <a:schemeClr val="bg1"/>
                </a:solidFill>
              </a:rPr>
              <a:t>Volledige</a:t>
            </a:r>
            <a:r>
              <a:rPr lang="en-US" sz="2800" dirty="0" smtClean="0">
                <a:solidFill>
                  <a:schemeClr val="bg1"/>
                </a:solidFill>
              </a:rPr>
              <a:t> games</a:t>
            </a:r>
          </a:p>
          <a:p>
            <a:pPr lvl="1" eaLnBrk="1" hangingPunct="1"/>
            <a:r>
              <a:rPr lang="en-US" sz="2000" dirty="0" err="1" smtClean="0">
                <a:solidFill>
                  <a:schemeClr val="bg1"/>
                </a:solidFill>
              </a:rPr>
              <a:t>Ideaal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startpunt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voor</a:t>
            </a:r>
            <a:r>
              <a:rPr lang="en-US" sz="2000" dirty="0" smtClean="0">
                <a:solidFill>
                  <a:schemeClr val="bg1"/>
                </a:solidFill>
              </a:rPr>
              <a:t> je </a:t>
            </a:r>
            <a:r>
              <a:rPr lang="en-US" sz="2000" dirty="0" err="1" smtClean="0">
                <a:solidFill>
                  <a:schemeClr val="bg1"/>
                </a:solidFill>
              </a:rPr>
              <a:t>eigen</a:t>
            </a:r>
            <a:r>
              <a:rPr lang="en-US" sz="2000" dirty="0" smtClean="0">
                <a:solidFill>
                  <a:schemeClr val="bg1"/>
                </a:solidFill>
              </a:rPr>
              <a:t> games</a:t>
            </a:r>
          </a:p>
          <a:p>
            <a:pPr lvl="1" eaLnBrk="1" hangingPunct="1"/>
            <a:r>
              <a:rPr lang="en-US" sz="2000" dirty="0" err="1" smtClean="0">
                <a:solidFill>
                  <a:schemeClr val="bg1"/>
                </a:solidFill>
              </a:rPr>
              <a:t>Beschikbaar</a:t>
            </a:r>
            <a:r>
              <a:rPr lang="en-US" sz="2000" dirty="0" smtClean="0">
                <a:solidFill>
                  <a:schemeClr val="bg1"/>
                </a:solidFill>
              </a:rPr>
              <a:t> via “New Project…”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Hit F5 en </a:t>
            </a:r>
            <a:r>
              <a:rPr lang="en-US" sz="2000" dirty="0" err="1" smtClean="0">
                <a:solidFill>
                  <a:schemeClr val="bg1"/>
                </a:solidFill>
              </a:rPr>
              <a:t>klaar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sz="2000" dirty="0" err="1" smtClean="0">
                <a:solidFill>
                  <a:schemeClr val="bg1"/>
                </a:solidFill>
              </a:rPr>
              <a:t>Documentatie</a:t>
            </a:r>
            <a:r>
              <a:rPr lang="en-US" sz="2000" dirty="0" smtClean="0">
                <a:solidFill>
                  <a:schemeClr val="bg1"/>
                </a:solidFill>
              </a:rPr>
              <a:t> en tutorials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Availability</a:t>
            </a:r>
          </a:p>
          <a:p>
            <a:pPr lvl="1" eaLnBrk="1" hangingPunct="1"/>
            <a:r>
              <a:rPr lang="en-US" sz="2000" dirty="0" err="1" smtClean="0">
                <a:solidFill>
                  <a:schemeClr val="bg1"/>
                </a:solidFill>
              </a:rPr>
              <a:t>Komt</a:t>
            </a:r>
            <a:r>
              <a:rPr lang="en-US" sz="2000" dirty="0" smtClean="0">
                <a:solidFill>
                  <a:schemeClr val="bg1"/>
                </a:solidFill>
              </a:rPr>
              <a:t> met XNA Game Studio Express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In de </a:t>
            </a:r>
            <a:r>
              <a:rPr lang="en-US" sz="2000" dirty="0" err="1" smtClean="0">
                <a:solidFill>
                  <a:schemeClr val="bg1"/>
                </a:solidFill>
              </a:rPr>
              <a:t>toekomst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zullen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nog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veel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meer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bij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komen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 descr="http://exdream.no-ip.info/blog/images/RacingGameScreenshotBig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3375025"/>
            <a:ext cx="2714625" cy="16970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24" name="Picture 23" descr="1gamehighlig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357166"/>
            <a:ext cx="1726828" cy="1125843"/>
          </a:xfrm>
          <a:prstGeom prst="rect">
            <a:avLst/>
          </a:prstGeom>
        </p:spPr>
      </p:pic>
    </p:spTree>
  </p:cSld>
  <p:clrMapOvr>
    <a:masterClrMapping/>
  </p:clrMapOvr>
  <p:transition advTm="93726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Components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Gebruikt</a:t>
            </a:r>
            <a:r>
              <a:rPr lang="en-US" dirty="0" smtClean="0">
                <a:solidFill>
                  <a:schemeClr val="bg1"/>
                </a:solidFill>
              </a:rPr>
              <a:t> de </a:t>
            </a:r>
            <a:r>
              <a:rPr lang="en-US" dirty="0" err="1" smtClean="0">
                <a:solidFill>
                  <a:schemeClr val="bg1"/>
                </a:solidFill>
              </a:rPr>
              <a:t>standaard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gameloop</a:t>
            </a:r>
            <a:endParaRPr lang="en-US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Initialize, Load, Update, </a:t>
            </a:r>
            <a:r>
              <a:rPr lang="en-US" sz="2000" i="1" dirty="0" smtClean="0">
                <a:solidFill>
                  <a:schemeClr val="bg1"/>
                </a:solidFill>
              </a:rPr>
              <a:t>Draw</a:t>
            </a:r>
            <a:r>
              <a:rPr lang="en-US" sz="2000" dirty="0" smtClean="0">
                <a:solidFill>
                  <a:schemeClr val="bg1"/>
                </a:solidFill>
              </a:rPr>
              <a:t>, Unload</a:t>
            </a:r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Maak</a:t>
            </a:r>
            <a:r>
              <a:rPr lang="en-US" dirty="0" smtClean="0">
                <a:solidFill>
                  <a:schemeClr val="bg1"/>
                </a:solidFill>
              </a:rPr>
              <a:t> en </a:t>
            </a:r>
            <a:r>
              <a:rPr lang="en-US" dirty="0" err="1" smtClean="0">
                <a:solidFill>
                  <a:schemeClr val="bg1"/>
                </a:solidFill>
              </a:rPr>
              <a:t>herbruik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functionaliteit</a:t>
            </a:r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Gebruik</a:t>
            </a:r>
            <a:r>
              <a:rPr lang="en-US" dirty="0" smtClean="0">
                <a:solidFill>
                  <a:schemeClr val="bg1"/>
                </a:solidFill>
              </a:rPr>
              <a:t> 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components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Community </a:t>
            </a:r>
            <a:r>
              <a:rPr lang="en-US" dirty="0" err="1" smtClean="0">
                <a:solidFill>
                  <a:schemeClr val="bg1"/>
                </a:solidFill>
              </a:rPr>
              <a:t>heeft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standaard</a:t>
            </a:r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Menus, virtual keyboard, game engine, game info, radar’s, map, etc…</a:t>
            </a:r>
          </a:p>
          <a:p>
            <a:pPr eaLnBrk="1" hangingPunct="1"/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1gamehighlig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1726828" cy="1125843"/>
          </a:xfrm>
          <a:prstGeom prst="rect">
            <a:avLst/>
          </a:prstGeom>
        </p:spPr>
      </p:pic>
    </p:spTree>
  </p:cSld>
  <p:clrMapOvr>
    <a:masterClrMapping/>
  </p:clrMapOvr>
  <p:transition advTm="87782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Components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Voorbeeld van een Component</a:t>
            </a:r>
          </a:p>
          <a:p>
            <a:pPr lvl="1" eaLnBrk="1" hangingPunct="1"/>
            <a:r>
              <a:rPr lang="nl-NL" smtClean="0">
                <a:solidFill>
                  <a:schemeClr val="bg1"/>
                </a:solidFill>
              </a:rPr>
              <a:t>Virtual keyboard voor de XBOX 360</a:t>
            </a:r>
          </a:p>
        </p:txBody>
      </p:sp>
      <p:pic>
        <p:nvPicPr>
          <p:cNvPr id="36867" name="Picture 2" descr="http://www.xnaresources.com/images/compimages/OnscreenKeyboard_1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88" y="2714625"/>
            <a:ext cx="4876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1gamehighlig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57166"/>
            <a:ext cx="1726828" cy="1125843"/>
          </a:xfrm>
          <a:prstGeom prst="rect">
            <a:avLst/>
          </a:prstGeom>
        </p:spPr>
      </p:pic>
      <p:sp>
        <p:nvSpPr>
          <p:cNvPr id="6" name="6-Point Star 5"/>
          <p:cNvSpPr/>
          <p:nvPr/>
        </p:nvSpPr>
        <p:spPr>
          <a:xfrm rot="1657119">
            <a:off x="6089173" y="3702415"/>
            <a:ext cx="2333728" cy="2187845"/>
          </a:xfrm>
          <a:prstGeom prst="star6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XNA 2.0</a:t>
            </a:r>
          </a:p>
          <a:p>
            <a:pPr algn="ctr"/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Heeft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nu input support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 advTm="59359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27709" name="Rectangle 927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27707" name="Rectangle 927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27705" name="Rectangle 9272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0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27703" name="Rectangle 9270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1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27697" name="Rectangle 9264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27695" name="Rectangle 9262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Box 3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5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27693" name="Rectangle 9260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Box 3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27691" name="Rectangle 9258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9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27689" name="Rectangle 9256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Box 2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66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67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71" name="Rectangle 924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TextBox 71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68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69" name="Rectangle 9247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" name="TextBox 6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688975" y="1000116"/>
            <a:ext cx="7769225" cy="1143000"/>
            <a:chOff x="688975" y="1000116"/>
            <a:chExt cx="7769225" cy="1143000"/>
          </a:xfrm>
        </p:grpSpPr>
        <p:sp>
          <p:nvSpPr>
            <p:cNvPr id="74" name="Rounded Rectangle 73"/>
            <p:cNvSpPr>
              <a:spLocks noChangeArrowheads="1"/>
            </p:cNvSpPr>
            <p:nvPr/>
          </p:nvSpPr>
          <p:spPr bwMode="auto">
            <a:xfrm>
              <a:off x="688975" y="1000116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75" name="Group 170"/>
            <p:cNvGrpSpPr>
              <a:grpSpLocks/>
            </p:cNvGrpSpPr>
            <p:nvPr/>
          </p:nvGrpSpPr>
          <p:grpSpPr bwMode="auto">
            <a:xfrm>
              <a:off x="2273300" y="1230300"/>
              <a:ext cx="6030913" cy="741360"/>
              <a:chOff x="1432" y="765"/>
              <a:chExt cx="3799" cy="467"/>
            </a:xfrm>
          </p:grpSpPr>
          <p:grpSp>
            <p:nvGrpSpPr>
              <p:cNvPr id="76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86" name="Rectangle 9243"/>
                <p:cNvPicPr>
                  <a:picLocks noChangeAspect="1" noChangeArrowheads="1"/>
                </p:cNvPicPr>
                <p:nvPr/>
              </p:nvPicPr>
              <p:blipFill>
                <a:blip r:embed="rId9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7" name="TextBox 86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7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84" name="Rectangle 9241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5" name="TextBox 84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8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82" name="Rectangle 9239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3" name="TextBox 82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9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80" name="Rectangle 9237"/>
                <p:cNvPicPr>
                  <a:picLocks noChangeArrowheads="1"/>
                </p:cNvPicPr>
                <p:nvPr/>
              </p:nvPicPr>
              <p:blipFill>
                <a:blip r:embed="rId11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1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advTm="5692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Wie</a:t>
            </a:r>
            <a:r>
              <a:rPr lang="en-US" sz="4800" dirty="0" smtClean="0">
                <a:solidFill>
                  <a:srgbClr val="F2C160"/>
                </a:solidFill>
              </a:rPr>
              <a:t> o </a:t>
            </a:r>
            <a:r>
              <a:rPr lang="en-US" sz="4800" dirty="0" err="1" smtClean="0">
                <a:solidFill>
                  <a:srgbClr val="F2C160"/>
                </a:solidFill>
              </a:rPr>
              <a:t>wie</a:t>
            </a:r>
            <a:r>
              <a:rPr lang="en-US" sz="4800" dirty="0" smtClean="0">
                <a:solidFill>
                  <a:srgbClr val="F2C160"/>
                </a:solidFill>
              </a:rPr>
              <a:t>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500174"/>
            <a:ext cx="3214710" cy="4357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Application Model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Platform abstraction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Je </a:t>
            </a:r>
            <a:r>
              <a:rPr lang="en-US" sz="2400" dirty="0" err="1" smtClean="0">
                <a:solidFill>
                  <a:schemeClr val="bg1"/>
                </a:solidFill>
              </a:rPr>
              <a:t>hoeft</a:t>
            </a:r>
            <a:r>
              <a:rPr lang="en-US" sz="2400" dirty="0" smtClean="0">
                <a:solidFill>
                  <a:schemeClr val="bg1"/>
                </a:solidFill>
              </a:rPr>
              <a:t> je </a:t>
            </a:r>
            <a:r>
              <a:rPr lang="en-US" sz="2400" dirty="0" err="1" smtClean="0">
                <a:solidFill>
                  <a:schemeClr val="bg1"/>
                </a:solidFill>
              </a:rPr>
              <a:t>niet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druk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maken</a:t>
            </a:r>
            <a:r>
              <a:rPr lang="en-US" sz="2400" dirty="0" smtClean="0">
                <a:solidFill>
                  <a:schemeClr val="bg1"/>
                </a:solidFill>
              </a:rPr>
              <a:t> over het platform</a:t>
            </a: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De </a:t>
            </a:r>
            <a:r>
              <a:rPr lang="en-US" dirty="0" err="1" smtClean="0">
                <a:solidFill>
                  <a:schemeClr val="bg1"/>
                </a:solidFill>
              </a:rPr>
              <a:t>eerste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regel</a:t>
            </a:r>
            <a:r>
              <a:rPr lang="en-US" dirty="0" smtClean="0">
                <a:solidFill>
                  <a:schemeClr val="bg1"/>
                </a:solidFill>
              </a:rPr>
              <a:t> code is </a:t>
            </a:r>
            <a:r>
              <a:rPr lang="en-US" dirty="0" err="1" smtClean="0">
                <a:solidFill>
                  <a:schemeClr val="bg1"/>
                </a:solidFill>
              </a:rPr>
              <a:t>voor</a:t>
            </a:r>
            <a:r>
              <a:rPr lang="en-US" dirty="0" smtClean="0">
                <a:solidFill>
                  <a:schemeClr val="bg1"/>
                </a:solidFill>
              </a:rPr>
              <a:t> je game</a:t>
            </a:r>
          </a:p>
          <a:p>
            <a:pPr lvl="1" eaLnBrk="1" hangingPunct="1"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Game class</a:t>
            </a:r>
          </a:p>
          <a:p>
            <a:pPr lvl="1" eaLnBrk="1" hangingPunct="1"/>
            <a:r>
              <a:rPr lang="en-US" sz="2400" dirty="0" err="1" smtClean="0">
                <a:solidFill>
                  <a:schemeClr val="bg1"/>
                </a:solidFill>
              </a:rPr>
              <a:t>Startpunt</a:t>
            </a:r>
            <a:r>
              <a:rPr lang="en-US" sz="2400" dirty="0" smtClean="0">
                <a:solidFill>
                  <a:schemeClr val="bg1"/>
                </a:solidFill>
              </a:rPr>
              <a:t> van je game</a:t>
            </a:r>
          </a:p>
        </p:txBody>
      </p:sp>
      <p:pic>
        <p:nvPicPr>
          <p:cNvPr id="4" name="Picture 3" descr="2extendedframeworkhighlig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9112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C160"/>
                </a:solidFill>
              </a:rPr>
              <a:t>Application Model</a:t>
            </a:r>
            <a:endParaRPr lang="nl-NL" dirty="0" smtClean="0">
              <a:solidFill>
                <a:srgbClr val="F2C160"/>
              </a:solidFill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500063" y="2071688"/>
            <a:ext cx="8229600" cy="4197350"/>
          </a:xfrm>
        </p:spPr>
        <p:txBody>
          <a:bodyPr/>
          <a:lstStyle/>
          <a:p>
            <a:r>
              <a:rPr lang="en-US" dirty="0" smtClean="0"/>
              <a:t>Game</a:t>
            </a:r>
            <a:endParaRPr lang="nl-NL" dirty="0" smtClean="0"/>
          </a:p>
          <a:p>
            <a:pPr lvl="1"/>
            <a:r>
              <a:rPr lang="nl-NL" dirty="0" err="1" smtClean="0"/>
              <a:t>Initialize</a:t>
            </a:r>
            <a:endParaRPr lang="nl-NL" dirty="0" smtClean="0"/>
          </a:p>
          <a:p>
            <a:pPr lvl="1"/>
            <a:r>
              <a:rPr lang="nl-NL" dirty="0" err="1" smtClean="0"/>
              <a:t>LoadContent</a:t>
            </a:r>
            <a:endParaRPr lang="nl-NL" dirty="0" smtClean="0"/>
          </a:p>
          <a:p>
            <a:pPr lvl="1"/>
            <a:r>
              <a:rPr lang="nl-NL" dirty="0" smtClean="0"/>
              <a:t>Update</a:t>
            </a:r>
          </a:p>
          <a:p>
            <a:pPr lvl="1"/>
            <a:r>
              <a:rPr lang="nl-NL" dirty="0" smtClean="0"/>
              <a:t>Draw</a:t>
            </a:r>
          </a:p>
          <a:p>
            <a:pPr lvl="1"/>
            <a:r>
              <a:rPr lang="nl-NL" dirty="0" err="1" smtClean="0"/>
              <a:t>UnloadContent</a:t>
            </a:r>
            <a:endParaRPr lang="nl-NL" dirty="0" smtClean="0"/>
          </a:p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GameComponent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DrawableGameComponent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2000232" y="1349364"/>
            <a:ext cx="6643734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7E993"/>
                </a:solidFill>
                <a:latin typeface="Trebuchet MS" pitchFamily="34" charset="0"/>
              </a:rPr>
              <a:t>Game Class, </a:t>
            </a:r>
            <a:r>
              <a:rPr lang="en-US" sz="3200" dirty="0" err="1">
                <a:solidFill>
                  <a:srgbClr val="F7E993"/>
                </a:solidFill>
                <a:latin typeface="Trebuchet MS" pitchFamily="34" charset="0"/>
              </a:rPr>
              <a:t>startpunt</a:t>
            </a:r>
            <a:r>
              <a:rPr lang="en-US" sz="3200" dirty="0">
                <a:solidFill>
                  <a:srgbClr val="F7E993"/>
                </a:solidFill>
                <a:latin typeface="Trebuchet MS" pitchFamily="34" charset="0"/>
              </a:rPr>
              <a:t> van je game</a:t>
            </a:r>
            <a:endParaRPr lang="nl-NL" sz="3200" dirty="0">
              <a:solidFill>
                <a:srgbClr val="F7E993"/>
              </a:solidFill>
            </a:endParaRPr>
          </a:p>
        </p:txBody>
      </p:sp>
      <p:sp>
        <p:nvSpPr>
          <p:cNvPr id="25" name="Curved Left Arrow 24"/>
          <p:cNvSpPr/>
          <p:nvPr/>
        </p:nvSpPr>
        <p:spPr>
          <a:xfrm>
            <a:off x="2571750" y="3857625"/>
            <a:ext cx="428625" cy="7143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>
            <a:off x="428625" y="3857625"/>
            <a:ext cx="500063" cy="7143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2extendedframeworkhighlig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107328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Content Pipeline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Een extensible content processing framework</a:t>
            </a: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2D File Formats (.DDS, .BMP, .JPG, .PNG, .TGA)</a:t>
            </a:r>
          </a:p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3D File Formats (.FBX, .X)</a:t>
            </a:r>
          </a:p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Material File Formats (.FX)</a:t>
            </a:r>
          </a:p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Audio File Formats (.XAP)</a:t>
            </a:r>
            <a:endParaRPr lang="nl-NL" sz="2800" smtClean="0">
              <a:solidFill>
                <a:schemeClr val="bg1"/>
              </a:solidFill>
            </a:endParaRPr>
          </a:p>
        </p:txBody>
      </p:sp>
      <p:pic>
        <p:nvPicPr>
          <p:cNvPr id="30722" name="Picture 2" descr="http://xnateam.members.winisp.net/images/XFCPDraw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4429125"/>
            <a:ext cx="6191250" cy="1476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5" name="Picture 4" descr="2extendedframeworkhighlig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15001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unded Rectangle 164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Rounded Rectangle 166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168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169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179" name="Rectangle 927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0" name="TextBox 17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0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177" name="Rectangle 927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8" name="TextBox 17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1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175" name="Rectangle 9272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6" name="TextBox 17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2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173" name="Rectangle 9270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" name="TextBox 17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97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198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202" name="Rectangle 9249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3" name="TextBox 20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99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200" name="Rectangle 9247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1" name="TextBox 20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688975" y="1000116"/>
            <a:ext cx="7769225" cy="1143000"/>
            <a:chOff x="688975" y="1000116"/>
            <a:chExt cx="7769225" cy="1143000"/>
          </a:xfrm>
        </p:grpSpPr>
        <p:sp>
          <p:nvSpPr>
            <p:cNvPr id="205" name="Rounded Rectangle 204"/>
            <p:cNvSpPr>
              <a:spLocks noChangeArrowheads="1"/>
            </p:cNvSpPr>
            <p:nvPr/>
          </p:nvSpPr>
          <p:spPr bwMode="auto">
            <a:xfrm>
              <a:off x="688975" y="1000116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06" name="Group 170"/>
            <p:cNvGrpSpPr>
              <a:grpSpLocks/>
            </p:cNvGrpSpPr>
            <p:nvPr/>
          </p:nvGrpSpPr>
          <p:grpSpPr bwMode="auto">
            <a:xfrm>
              <a:off x="2273300" y="1230292"/>
              <a:ext cx="6030913" cy="741356"/>
              <a:chOff x="1432" y="765"/>
              <a:chExt cx="3799" cy="467"/>
            </a:xfrm>
          </p:grpSpPr>
          <p:grpSp>
            <p:nvGrpSpPr>
              <p:cNvPr id="207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217" name="Rectangle 9243"/>
                <p:cNvPicPr>
                  <a:picLocks noChangeAspect="1" noChangeArrowheads="1"/>
                </p:cNvPicPr>
                <p:nvPr/>
              </p:nvPicPr>
              <p:blipFill>
                <a:blip r:embed="rId5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8" name="TextBox 217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08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215" name="Rectangle 9241"/>
                <p:cNvPicPr>
                  <a:picLocks noChangeArrowheads="1"/>
                </p:cNvPicPr>
                <p:nvPr/>
              </p:nvPicPr>
              <p:blipFill>
                <a:blip r:embed="rId6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6" name="TextBox 215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0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213" name="Rectangle 9239"/>
                <p:cNvPicPr>
                  <a:picLocks noChangeArrowheads="1"/>
                </p:cNvPicPr>
                <p:nvPr/>
              </p:nvPicPr>
              <p:blipFill>
                <a:blip r:embed="rId6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4" name="TextBox 213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0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211" name="Rectangle 9237"/>
                <p:cNvPicPr>
                  <a:picLocks noChangeArrowheads="1"/>
                </p:cNvPicPr>
                <p:nvPr/>
              </p:nvPicPr>
              <p:blipFill>
                <a:blip r:embed="rId7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grpSp>
        <p:nvGrpSpPr>
          <p:cNvPr id="17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19" name="Rounded Rectangle 218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220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221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234" name="Rectangle 9264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5" name="TextBox 234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2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232" name="Rectangle 9262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3" name="TextBox 232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3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230" name="Rectangle 9260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TextBox 230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4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228" name="Rectangle 925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9" name="TextBox 228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5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226" name="Rectangle 9256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7" name="TextBox 226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advTm="46660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Core Framework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Graphics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SpriteBatch, BasicEffect, Texture2d, GraphicsDevice, Model, VertexBuffer</a:t>
            </a:r>
          </a:p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Audio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SoundBank, WaveBank, Cue, AudioEngine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Looping, Streaming en memory management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low-level buffer management</a:t>
            </a:r>
          </a:p>
          <a:p>
            <a:pPr eaLnBrk="1" hangingPunct="1"/>
            <a:r>
              <a:rPr lang="en-US" sz="2800" smtClean="0">
                <a:solidFill>
                  <a:schemeClr val="bg1"/>
                </a:solidFill>
              </a:rPr>
              <a:t>Input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GamePad, Keyboard, Mouse</a:t>
            </a:r>
          </a:p>
          <a:p>
            <a:pPr lvl="1" eaLnBrk="1" hangingPunct="1">
              <a:buFont typeface="Arial" charset="0"/>
              <a:buNone/>
            </a:pPr>
            <a:endParaRPr lang="en-US" smtClean="0">
              <a:solidFill>
                <a:schemeClr val="bg1"/>
              </a:solidFill>
            </a:endParaRPr>
          </a:p>
        </p:txBody>
      </p:sp>
      <p:pic>
        <p:nvPicPr>
          <p:cNvPr id="4" name="Picture 3" descr="3codeframewor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62026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Core Framework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Math</a:t>
            </a:r>
          </a:p>
          <a:p>
            <a:pPr lvl="1" eaLnBrk="1" hangingPunct="1"/>
            <a:r>
              <a:rPr lang="nl-NL" sz="2400" dirty="0" err="1" smtClean="0">
                <a:solidFill>
                  <a:schemeClr val="bg1"/>
                </a:solidFill>
              </a:rPr>
              <a:t>MathHelper.ToRadians</a:t>
            </a:r>
            <a:r>
              <a:rPr lang="nl-NL" sz="2400" dirty="0" smtClean="0">
                <a:solidFill>
                  <a:schemeClr val="bg1"/>
                </a:solidFill>
              </a:rPr>
              <a:t>(</a:t>
            </a:r>
            <a:r>
              <a:rPr lang="nl-NL" sz="2400" dirty="0" err="1" smtClean="0">
                <a:solidFill>
                  <a:schemeClr val="bg1"/>
                </a:solidFill>
              </a:rPr>
              <a:t>float</a:t>
            </a:r>
            <a:r>
              <a:rPr lang="nl-NL" sz="2400" dirty="0" smtClean="0">
                <a:solidFill>
                  <a:schemeClr val="bg1"/>
                </a:solidFill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</a:rPr>
              <a:t>angle</a:t>
            </a:r>
            <a:r>
              <a:rPr lang="nl-NL" sz="2400" dirty="0" smtClean="0">
                <a:solidFill>
                  <a:schemeClr val="bg1"/>
                </a:solidFill>
              </a:rPr>
              <a:t>), PiOver4</a:t>
            </a:r>
          </a:p>
          <a:p>
            <a:pPr lvl="1" eaLnBrk="1" hangingPunct="1"/>
            <a:endParaRPr lang="nl-NL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Storage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Title Storage (</a:t>
            </a:r>
            <a:r>
              <a:rPr lang="en-US" sz="2400" dirty="0" err="1" smtClean="0">
                <a:solidFill>
                  <a:schemeClr val="bg1"/>
                </a:solidFill>
              </a:rPr>
              <a:t>Shaders</a:t>
            </a:r>
            <a:r>
              <a:rPr lang="en-US" sz="2400" dirty="0" smtClean="0">
                <a:solidFill>
                  <a:schemeClr val="bg1"/>
                </a:solidFill>
              </a:rPr>
              <a:t>, Meshes, Textures, Sounds…)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User Storage (Save games, Scores…)</a:t>
            </a:r>
          </a:p>
          <a:p>
            <a:pPr lvl="1" eaLnBrk="1" hangingPunct="1"/>
            <a:r>
              <a:rPr lang="en-US" sz="2400" dirty="0" err="1" smtClean="0">
                <a:solidFill>
                  <a:schemeClr val="bg1"/>
                </a:solidFill>
              </a:rPr>
              <a:t>Wordt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geëmuleerd</a:t>
            </a:r>
            <a:r>
              <a:rPr lang="en-US" sz="2400" dirty="0" smtClean="0">
                <a:solidFill>
                  <a:schemeClr val="bg1"/>
                </a:solidFill>
              </a:rPr>
              <a:t> op het Windows Platform</a:t>
            </a:r>
          </a:p>
          <a:p>
            <a:pPr lvl="1" eaLnBrk="1" hangingPunct="1"/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Network</a:t>
            </a:r>
          </a:p>
          <a:p>
            <a:pPr lvl="1" eaLnBrk="1" hangingPunct="1"/>
            <a:r>
              <a:rPr lang="en-US" sz="2400" dirty="0" err="1" smtClean="0"/>
              <a:t>NetworkSession</a:t>
            </a:r>
            <a:r>
              <a:rPr lang="en-US" sz="2400" dirty="0" smtClean="0"/>
              <a:t>, </a:t>
            </a:r>
            <a:r>
              <a:rPr lang="en-US" sz="2400" dirty="0" err="1" smtClean="0"/>
              <a:t>PacketReader</a:t>
            </a:r>
            <a:r>
              <a:rPr lang="en-US" sz="2400" dirty="0" smtClean="0"/>
              <a:t>, </a:t>
            </a:r>
            <a:r>
              <a:rPr lang="en-US" sz="2400" dirty="0" err="1" smtClean="0"/>
              <a:t>NetworkGamer</a:t>
            </a:r>
            <a:endParaRPr lang="en-US" sz="2000" dirty="0" smtClean="0">
              <a:solidFill>
                <a:schemeClr val="bg1"/>
              </a:solidFill>
            </a:endParaRPr>
          </a:p>
          <a:p>
            <a:pPr eaLnBrk="1" hangingPunct="1"/>
            <a:endParaRPr lang="nl-NL" sz="2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3codeframewor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96331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27709" name="Rectangle 927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27707" name="Rectangle 927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27705" name="Rectangle 927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0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27703" name="Rectangle 927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8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8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95" name="Rectangle 9264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TextBox 9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93" name="Rectangle 9262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Box 9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4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91" name="Rectangle 9260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TextBox 9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5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89" name="Rectangle 9258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6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87" name="Rectangle 9256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97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98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102" name="Rectangle 9249"/>
              <p:cNvPicPr>
                <a:picLocks noChangeAspect="1" noChangeArrowheads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TextBox 10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9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100" name="Rectangle 9247"/>
              <p:cNvPicPr>
                <a:picLocks noChangeAspect="1" noChangeArrowheads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" name="TextBox 10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688975" y="1000116"/>
            <a:ext cx="7769225" cy="1143000"/>
            <a:chOff x="688975" y="1000116"/>
            <a:chExt cx="7769225" cy="1143000"/>
          </a:xfrm>
        </p:grpSpPr>
        <p:sp>
          <p:nvSpPr>
            <p:cNvPr id="105" name="Rounded Rectangle 104"/>
            <p:cNvSpPr>
              <a:spLocks noChangeArrowheads="1"/>
            </p:cNvSpPr>
            <p:nvPr/>
          </p:nvSpPr>
          <p:spPr bwMode="auto">
            <a:xfrm>
              <a:off x="688975" y="1000116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106" name="Group 170"/>
            <p:cNvGrpSpPr>
              <a:grpSpLocks/>
            </p:cNvGrpSpPr>
            <p:nvPr/>
          </p:nvGrpSpPr>
          <p:grpSpPr bwMode="auto">
            <a:xfrm>
              <a:off x="2273300" y="1230292"/>
              <a:ext cx="6030913" cy="741356"/>
              <a:chOff x="1432" y="765"/>
              <a:chExt cx="3799" cy="467"/>
            </a:xfrm>
          </p:grpSpPr>
          <p:grpSp>
            <p:nvGrpSpPr>
              <p:cNvPr id="107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117" name="Rectangle 9243"/>
                <p:cNvPicPr>
                  <a:picLocks noChangeAspect="1" noChangeArrowheads="1"/>
                </p:cNvPicPr>
                <p:nvPr/>
              </p:nvPicPr>
              <p:blipFill>
                <a:blip r:embed="rId9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8" name="TextBox 117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8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115" name="Rectangle 9241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6" name="TextBox 115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113" name="Rectangle 9239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4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10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111" name="Rectangle 9237"/>
                <p:cNvPicPr>
                  <a:picLocks noChangeArrowheads="1"/>
                </p:cNvPicPr>
                <p:nvPr/>
              </p:nvPicPr>
              <p:blipFill>
                <a:blip r:embed="rId11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advTm="20561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Platform </a:t>
            </a:r>
            <a:r>
              <a:rPr lang="en-US" sz="4800" dirty="0" err="1" smtClean="0">
                <a:solidFill>
                  <a:srgbClr val="F2C160"/>
                </a:solidFill>
              </a:rPr>
              <a:t>abstractie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Maak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niet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druk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</a:t>
            </a:r>
            <a:r>
              <a:rPr lang="en-US" dirty="0" smtClean="0">
                <a:solidFill>
                  <a:schemeClr val="bg1"/>
                </a:solidFill>
              </a:rPr>
              <a:t> het platform, </a:t>
            </a:r>
            <a:r>
              <a:rPr lang="en-US" dirty="0" err="1" smtClean="0">
                <a:solidFill>
                  <a:schemeClr val="bg1"/>
                </a:solidFill>
              </a:rPr>
              <a:t>maar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om</a:t>
            </a:r>
            <a:r>
              <a:rPr lang="en-US" dirty="0" smtClean="0">
                <a:solidFill>
                  <a:schemeClr val="bg1"/>
                </a:solidFill>
              </a:rPr>
              <a:t> je game!</a:t>
            </a: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Mono is al </a:t>
            </a:r>
            <a:r>
              <a:rPr lang="en-US" dirty="0" err="1" smtClean="0">
                <a:solidFill>
                  <a:schemeClr val="bg1"/>
                </a:solidFill>
              </a:rPr>
              <a:t>begonnen</a:t>
            </a:r>
            <a:r>
              <a:rPr lang="en-US" dirty="0" smtClean="0">
                <a:solidFill>
                  <a:schemeClr val="bg1"/>
                </a:solidFill>
              </a:rPr>
              <a:t> met </a:t>
            </a:r>
            <a:r>
              <a:rPr lang="en-US" dirty="0" err="1" smtClean="0">
                <a:solidFill>
                  <a:schemeClr val="bg1"/>
                </a:solidFill>
              </a:rPr>
              <a:t>een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implementatie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4platform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XACT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Microsoft Cross-Platform Audio Creation Tool</a:t>
            </a:r>
            <a:endParaRPr lang="en-US" sz="2400" smtClean="0">
              <a:solidFill>
                <a:schemeClr val="bg1"/>
              </a:solidFill>
            </a:endParaRP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Maak audio bestanden voor XNA games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Compiles .wav files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Voeg informatie aan het geluid toe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Looping, volume levels</a:t>
            </a:r>
            <a:endParaRPr lang="en-CA" smtClean="0">
              <a:solidFill>
                <a:schemeClr val="bg1"/>
              </a:solidFill>
            </a:endParaRPr>
          </a:p>
        </p:txBody>
      </p:sp>
      <p:pic>
        <p:nvPicPr>
          <p:cNvPr id="4" name="Picture 3" descr="4platform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47175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mtClean="0">
                <a:solidFill>
                  <a:srgbClr val="F2C160"/>
                </a:solidFill>
              </a:rPr>
              <a:t>Community</a:t>
            </a:r>
          </a:p>
        </p:txBody>
      </p:sp>
      <p:pic>
        <p:nvPicPr>
          <p:cNvPr id="1026" name="Picture 2" descr="http://files.turbosquid.com/Preview/Content_on_4_16_2006_15_31_08/Ferrari%20Enzo%20front.jpg8b53a145-c75f-4527-b5e5-2b5cacb61c51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643313"/>
            <a:ext cx="3803650" cy="28527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028" name="Picture 4" descr="http://files.turbosquid.com/Preview/Content_on_2_19_2006_12_49_18/fw43n_lowpoly_02.jpg0a6a8873-beff-4052-86f2-2d1ccd7a8389Lar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3060" y="3000371"/>
            <a:ext cx="3500440" cy="3500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45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sz="2800" dirty="0" smtClean="0">
                <a:solidFill>
                  <a:schemeClr val="bg1"/>
                </a:solidFill>
              </a:rPr>
              <a:t>3D Models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Cars, Houses, humans, complete levels</a:t>
            </a:r>
            <a:endParaRPr lang="nl-NL" sz="2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dirty="0" err="1" smtClean="0">
                <a:solidFill>
                  <a:schemeClr val="bg1"/>
                </a:solidFill>
              </a:rPr>
              <a:t>Meeste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zijn</a:t>
            </a:r>
            <a:r>
              <a:rPr lang="en-US" sz="2800" dirty="0" smtClean="0">
                <a:solidFill>
                  <a:schemeClr val="bg1"/>
                </a:solidFill>
              </a:rPr>
              <a:t> gratis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http://turbosquid.com/xna</a:t>
            </a:r>
          </a:p>
          <a:p>
            <a:pPr eaLnBrk="1" hangingPunct="1"/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87688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Wie</a:t>
            </a:r>
            <a:r>
              <a:rPr lang="en-US" sz="4800" dirty="0" smtClean="0">
                <a:solidFill>
                  <a:srgbClr val="F2C160"/>
                </a:solidFill>
              </a:rPr>
              <a:t> o </a:t>
            </a:r>
            <a:r>
              <a:rPr lang="en-US" sz="4800" dirty="0" err="1" smtClean="0">
                <a:solidFill>
                  <a:srgbClr val="F2C160"/>
                </a:solidFill>
              </a:rPr>
              <a:t>wie</a:t>
            </a:r>
            <a:r>
              <a:rPr lang="en-US" sz="4800" dirty="0" smtClean="0">
                <a:solidFill>
                  <a:srgbClr val="F2C160"/>
                </a:solidFill>
              </a:rPr>
              <a:t>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500174"/>
            <a:ext cx="3214710" cy="4357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 rot="20163627">
            <a:off x="1185205" y="3318878"/>
            <a:ext cx="6695145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/>
              <a:t>William </a:t>
            </a:r>
            <a:r>
              <a:rPr lang="en-US" sz="5400" dirty="0" err="1" smtClean="0">
                <a:latin typeface="+mn-lt"/>
              </a:rPr>
              <a:t>Higinbotham</a:t>
            </a:r>
            <a:endParaRPr lang="en-US" sz="5400" dirty="0">
              <a:latin typeface="+mn-lt"/>
            </a:endParaRPr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Community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Voorbeeld van een Component</a:t>
            </a:r>
          </a:p>
          <a:p>
            <a:pPr lvl="1" eaLnBrk="1" hangingPunct="1"/>
            <a:r>
              <a:rPr lang="nl-NL" smtClean="0">
                <a:solidFill>
                  <a:schemeClr val="bg1"/>
                </a:solidFill>
              </a:rPr>
              <a:t>XNA Console</a:t>
            </a:r>
          </a:p>
        </p:txBody>
      </p:sp>
      <p:pic>
        <p:nvPicPr>
          <p:cNvPr id="46083" name="Picture 4" descr="http://www.plasmaflux.com/../Images/ConsoleDocuments/XNAConso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3071813"/>
            <a:ext cx="76866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8907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Demo time!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Het maken van games met XNA is makkelijk!</a:t>
            </a:r>
            <a:endParaRPr lang="nl-NL" smtClean="0">
              <a:solidFill>
                <a:schemeClr val="bg1"/>
              </a:solidFill>
            </a:endParaRPr>
          </a:p>
        </p:txBody>
      </p:sp>
      <p:pic>
        <p:nvPicPr>
          <p:cNvPr id="47107" name="Picture 4" descr="C:\Users\P.J. van de Sande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88" y="2714625"/>
            <a:ext cx="59531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Deployment naar Xbox 360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XNA Creators Club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49 euro voor 4 maanden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99 euro voor 1 jaar</a:t>
            </a:r>
            <a:endParaRPr lang="nl-NL" smtClean="0">
              <a:solidFill>
                <a:schemeClr val="bg1"/>
              </a:solidFill>
            </a:endParaRPr>
          </a:p>
          <a:p>
            <a:pPr lvl="1" eaLnBrk="1" hangingPunct="1"/>
            <a:endParaRPr lang="en-US" smtClean="0">
              <a:solidFill>
                <a:schemeClr val="bg1"/>
              </a:solidFill>
            </a:endParaRP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Wat heb je nodig op je Xbox 360?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Xbox Live Account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XNA Game Launcher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Connectie naar computer</a:t>
            </a:r>
          </a:p>
        </p:txBody>
      </p:sp>
    </p:spTree>
  </p:cSld>
  <p:clrMapOvr>
    <a:masterClrMapping/>
  </p:clrMapOvr>
  <p:transition advTm="327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Demo time!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dirty="0" err="1" smtClean="0">
                <a:solidFill>
                  <a:schemeClr val="bg1"/>
                </a:solidFill>
              </a:rPr>
              <a:t>Flying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on</a:t>
            </a:r>
            <a:r>
              <a:rPr lang="nl-NL" dirty="0" smtClean="0">
                <a:solidFill>
                  <a:schemeClr val="bg1"/>
                </a:solidFill>
              </a:rPr>
              <a:t> the </a:t>
            </a:r>
            <a:r>
              <a:rPr lang="nl-NL" dirty="0" err="1" smtClean="0">
                <a:solidFill>
                  <a:schemeClr val="bg1"/>
                </a:solidFill>
              </a:rPr>
              <a:t>Xbox</a:t>
            </a:r>
            <a:r>
              <a:rPr lang="nl-NL" dirty="0" smtClean="0">
                <a:solidFill>
                  <a:schemeClr val="bg1"/>
                </a:solidFill>
              </a:rPr>
              <a:t> 360</a:t>
            </a:r>
          </a:p>
        </p:txBody>
      </p:sp>
      <p:pic>
        <p:nvPicPr>
          <p:cNvPr id="47107" name="Picture 4" descr="C:\Users\P.J. van de Sande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2714625"/>
            <a:ext cx="59531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XNA++, </a:t>
            </a:r>
            <a:r>
              <a:rPr lang="en-US" sz="4800" dirty="0" err="1" smtClean="0">
                <a:solidFill>
                  <a:srgbClr val="F2C160"/>
                </a:solidFill>
              </a:rPr>
              <a:t>whats</a:t>
            </a:r>
            <a:r>
              <a:rPr lang="en-US" sz="4800" dirty="0" smtClean="0">
                <a:solidFill>
                  <a:srgbClr val="F2C160"/>
                </a:solidFill>
              </a:rPr>
              <a:t> next?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Visual Studio 2008</a:t>
            </a: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Zune </a:t>
            </a:r>
            <a:r>
              <a:rPr lang="nl-NL" dirty="0" err="1" smtClean="0">
                <a:solidFill>
                  <a:schemeClr val="bg1"/>
                </a:solidFill>
              </a:rPr>
              <a:t>player</a:t>
            </a:r>
            <a:endParaRPr lang="nl-NL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Lunix</a:t>
            </a:r>
            <a:endParaRPr lang="nl-NL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Mac OSX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2714620"/>
            <a:ext cx="3238518" cy="32385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Nintendo’s </a:t>
            </a:r>
            <a:r>
              <a:rPr lang="en-US" sz="4800" dirty="0" err="1" smtClean="0">
                <a:solidFill>
                  <a:srgbClr val="F2C160"/>
                </a:solidFill>
              </a:rPr>
              <a:t>Wii</a:t>
            </a:r>
            <a:r>
              <a:rPr lang="en-US" sz="4800" dirty="0" smtClean="0">
                <a:solidFill>
                  <a:srgbClr val="F2C160"/>
                </a:solidFill>
              </a:rPr>
              <a:t>!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7" name="Picture 2" descr="C:\Users\aduijl\Desktop\wii with controll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785926"/>
            <a:ext cx="5638800" cy="4229099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Wiimote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Knoppen</a:t>
            </a:r>
            <a:endParaRPr lang="en-US" dirty="0" smtClean="0"/>
          </a:p>
          <a:p>
            <a:r>
              <a:rPr lang="en-US" dirty="0" smtClean="0"/>
              <a:t>Accelerometer</a:t>
            </a:r>
          </a:p>
          <a:p>
            <a:r>
              <a:rPr lang="en-US" dirty="0" smtClean="0"/>
              <a:t>IR-camera</a:t>
            </a:r>
          </a:p>
          <a:p>
            <a:r>
              <a:rPr lang="en-US" dirty="0" smtClean="0"/>
              <a:t>Buzzer</a:t>
            </a:r>
          </a:p>
          <a:p>
            <a:r>
              <a:rPr lang="en-US" dirty="0" err="1" smtClean="0"/>
              <a:t>Leds</a:t>
            </a:r>
            <a:endParaRPr lang="en-US" dirty="0" smtClean="0"/>
          </a:p>
          <a:p>
            <a:r>
              <a:rPr lang="en-US" dirty="0" smtClean="0"/>
              <a:t>Bluetooth </a:t>
            </a:r>
            <a:endParaRPr lang="en-US" dirty="0"/>
          </a:p>
        </p:txBody>
      </p:sp>
      <p:pic>
        <p:nvPicPr>
          <p:cNvPr id="5" name="Picture 4" descr="C:\Users\aduijl\Desktop\wiimo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785926"/>
            <a:ext cx="4953000" cy="4216400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ADXL330 3-Axis ±3g </a:t>
            </a:r>
            <a:r>
              <a:rPr lang="en-US" dirty="0" err="1" smtClean="0"/>
              <a:t>iMEMS</a:t>
            </a:r>
            <a:r>
              <a:rPr lang="en-US" dirty="0" smtClean="0"/>
              <a:t>® Accelerometer</a:t>
            </a:r>
          </a:p>
        </p:txBody>
      </p:sp>
      <p:pic>
        <p:nvPicPr>
          <p:cNvPr id="6" name="Picture 3" descr="C:\Users\aduijl\Desktop\accelerome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285992"/>
            <a:ext cx="5357813" cy="4019364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258637" y="4985560"/>
            <a:ext cx="1600994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131" y="2585260"/>
            <a:ext cx="4572001" cy="2998788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5745331" y="365206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202531" y="197566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5731" y="4947460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Z (-3G, 3G)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07331" y="1442260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Y (-3G,3G)</a:t>
            </a:r>
            <a:endParaRPr lang="en-US" b="1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4533106" y="4762500"/>
            <a:ext cx="1600994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362200"/>
            <a:ext cx="4572001" cy="2998788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>
          <a:xfrm>
            <a:off x="6019800" y="342900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77000" y="175260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0200" y="4724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39000" y="358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1905000"/>
            <a:ext cx="918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Stil</a:t>
            </a:r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De </a:t>
            </a:r>
            <a:r>
              <a:rPr lang="en-US" sz="4800" dirty="0" err="1" smtClean="0">
                <a:solidFill>
                  <a:srgbClr val="F2C160"/>
                </a:solidFill>
              </a:rPr>
              <a:t>eerste</a:t>
            </a:r>
            <a:r>
              <a:rPr lang="en-US" sz="4800" dirty="0" smtClean="0">
                <a:solidFill>
                  <a:srgbClr val="F2C160"/>
                </a:solidFill>
              </a:rPr>
              <a:t> video game, 1958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8501122" cy="3247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72008"/>
            <a:ext cx="1857388" cy="16885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000500" y="5295900"/>
            <a:ext cx="26670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599" y="2362200"/>
            <a:ext cx="4572001" cy="2998788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/>
          <p:nvPr/>
        </p:nvCxnSpPr>
        <p:spPr>
          <a:xfrm>
            <a:off x="6019800" y="342900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77000" y="175260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10200" y="4724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&gt;1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8580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39000" y="358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762794" y="4114006"/>
            <a:ext cx="2132806" cy="794"/>
          </a:xfrm>
          <a:prstGeom prst="straightConnector1">
            <a:avLst/>
          </a:prstGeom>
          <a:ln w="152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1000" y="1905000"/>
            <a:ext cx="21868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Omhoog</a:t>
            </a:r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4801394" y="4495800"/>
            <a:ext cx="1066006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599" y="2362200"/>
            <a:ext cx="4572001" cy="2998788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>
          <a:xfrm>
            <a:off x="6019800" y="342900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77000" y="175260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0200" y="4724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&lt;1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39000" y="358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723900" y="4304506"/>
            <a:ext cx="2209800" cy="1588"/>
          </a:xfrm>
          <a:prstGeom prst="straightConnector1">
            <a:avLst/>
          </a:prstGeom>
          <a:ln w="152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1000" y="1905000"/>
            <a:ext cx="1989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Omlaag</a:t>
            </a:r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IR-camera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PixArt</a:t>
            </a:r>
            <a:r>
              <a:rPr lang="en-US" dirty="0" smtClean="0"/>
              <a:t> optical sensor</a:t>
            </a:r>
            <a:br>
              <a:rPr lang="en-US" dirty="0" smtClean="0"/>
            </a:br>
            <a:r>
              <a:rPr lang="en-US" dirty="0" smtClean="0"/>
              <a:t>Multi-Object Tracking engine (MOT sensor™)</a:t>
            </a:r>
          </a:p>
          <a:p>
            <a:r>
              <a:rPr lang="en-US" dirty="0" smtClean="0"/>
              <a:t>Sensor bar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6" name="Picture 5" descr="C:\Users\aduijl\Desktop\sensorb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51" y="1881210"/>
            <a:ext cx="6348413" cy="4762500"/>
          </a:xfrm>
          <a:prstGeom prst="rect">
            <a:avLst/>
          </a:prstGeom>
          <a:noFill/>
        </p:spPr>
      </p:pic>
      <p:pic>
        <p:nvPicPr>
          <p:cNvPr id="7" name="Picture 2" descr="C:\Users\aduijl\Desktop\wii i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3123541"/>
            <a:ext cx="4114800" cy="3734459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IR-camera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71600"/>
            <a:ext cx="3429000" cy="384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1447800"/>
            <a:ext cx="3429000" cy="384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9629" t="51591" r="40000" b="36503"/>
          <a:stretch>
            <a:fillRect/>
          </a:stretch>
        </p:blipFill>
        <p:spPr bwMode="auto">
          <a:xfrm>
            <a:off x="228599" y="4822902"/>
            <a:ext cx="4114801" cy="180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 l="39877" t="33732" r="33333" b="44662"/>
          <a:stretch>
            <a:fillRect/>
          </a:stretch>
        </p:blipFill>
        <p:spPr bwMode="auto">
          <a:xfrm>
            <a:off x="4495800" y="3200400"/>
            <a:ext cx="35433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rot="16200000" flipH="1">
            <a:off x="1258094" y="4306094"/>
            <a:ext cx="1599406" cy="456406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6286500" y="3238500"/>
            <a:ext cx="1447800" cy="762000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Bluetooth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BCM2042</a:t>
            </a:r>
            <a:br>
              <a:rPr lang="en-US" dirty="0" smtClean="0"/>
            </a:br>
            <a:r>
              <a:rPr lang="en-US" dirty="0" smtClean="0"/>
              <a:t>Advanced Wireless Keyboard/Mouse Bluetooth® Chip</a:t>
            </a:r>
          </a:p>
          <a:p>
            <a:r>
              <a:rPr lang="en-US" dirty="0" smtClean="0"/>
              <a:t>HID Device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505200"/>
            <a:ext cx="2444982" cy="122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Wiimote</a:t>
            </a:r>
            <a:r>
              <a:rPr lang="en-US" sz="4800" dirty="0" smtClean="0">
                <a:solidFill>
                  <a:srgbClr val="F2C160"/>
                </a:solidFill>
              </a:rPr>
              <a:t> -&gt; PC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			</a:t>
            </a:r>
          </a:p>
          <a:p>
            <a:r>
              <a:rPr lang="en-US" dirty="0" smtClean="0"/>
              <a:t>Bluetooth Device	</a:t>
            </a:r>
          </a:p>
          <a:p>
            <a:r>
              <a:rPr lang="en-US" dirty="0" smtClean="0"/>
              <a:t>Bluetooth stack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7676" y="2071678"/>
            <a:ext cx="4590099" cy="451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API’s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400" y="1981200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RMX Automation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2895600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GlovePIE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35814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WiinRemote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791200" y="1828800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wiimote-api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0" y="4038600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WMD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5334000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WiiYourself</a:t>
            </a:r>
            <a:r>
              <a:rPr lang="en-US" sz="2800" dirty="0" smtClean="0"/>
              <a:t>!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505200" y="3962400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libwiimote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9800" y="2971800"/>
            <a:ext cx="20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WiimoteLib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3048000" y="4800600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WiimoteCPP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315200" y="403860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Wiiewer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5105400" y="5486400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Wiimotecomm</a:t>
            </a:r>
            <a:endParaRPr lang="en-US" sz="2800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2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" presetID="5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5" grpId="1"/>
      <p:bldP spid="26" grpId="0"/>
      <p:bldP spid="27" grpId="0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>
                <a:solidFill>
                  <a:srgbClr val="F2C160"/>
                </a:solidFill>
              </a:rPr>
              <a:t>WiimoteLib</a:t>
            </a:r>
            <a:r>
              <a:rPr lang="en-US" sz="4800" dirty="0" smtClean="0">
                <a:solidFill>
                  <a:srgbClr val="F2C160"/>
                </a:solidFill>
              </a:rPr>
              <a:t> classes</a:t>
            </a:r>
          </a:p>
        </p:txBody>
      </p:sp>
      <p:pic>
        <p:nvPicPr>
          <p:cNvPr id="5" name="Picture 2" descr="C:\Users\aduijl\Desktop\WiimoteLib_1.2.1_src\WiimoteCS\ClassDiagram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447800"/>
            <a:ext cx="6940799" cy="5237693"/>
          </a:xfrm>
          <a:prstGeom prst="rect">
            <a:avLst/>
          </a:prstGeom>
          <a:noFill/>
        </p:spPr>
      </p:pic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2C160"/>
                </a:solidFill>
              </a:rPr>
              <a:t>Simplicity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25426" t="31605" r="42946" b="42716"/>
          <a:stretch>
            <a:fillRect/>
          </a:stretch>
        </p:blipFill>
        <p:spPr bwMode="auto">
          <a:xfrm>
            <a:off x="533400" y="1676400"/>
            <a:ext cx="80713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Demo time!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dirty="0" err="1" smtClean="0">
                <a:solidFill>
                  <a:schemeClr val="bg1"/>
                </a:solidFill>
              </a:rPr>
              <a:t>Flying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with</a:t>
            </a:r>
            <a:r>
              <a:rPr lang="nl-NL" dirty="0" smtClean="0">
                <a:solidFill>
                  <a:schemeClr val="bg1"/>
                </a:solidFill>
              </a:rPr>
              <a:t> the </a:t>
            </a:r>
            <a:r>
              <a:rPr lang="nl-NL" dirty="0" err="1" smtClean="0">
                <a:solidFill>
                  <a:schemeClr val="bg1"/>
                </a:solidFill>
              </a:rPr>
              <a:t>Wii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7107" name="Picture 4" descr="C:\Users\P.J. van de Sande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88" y="2714625"/>
            <a:ext cx="59531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De </a:t>
            </a:r>
            <a:r>
              <a:rPr lang="en-US" sz="4800" dirty="0" err="1" smtClean="0">
                <a:solidFill>
                  <a:srgbClr val="F2C160"/>
                </a:solidFill>
              </a:rPr>
              <a:t>eerste</a:t>
            </a:r>
            <a:r>
              <a:rPr lang="en-US" sz="4800" dirty="0" smtClean="0">
                <a:solidFill>
                  <a:srgbClr val="F2C160"/>
                </a:solidFill>
              </a:rPr>
              <a:t> video game, 1958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2050" name="Picture 2" descr="http://www.joystiq.com/media/2006/01/tennisfortw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857364"/>
            <a:ext cx="4013514" cy="3643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2C160"/>
                </a:solidFill>
              </a:rPr>
              <a:t>Resources</a:t>
            </a:r>
          </a:p>
        </p:txBody>
      </p:sp>
      <p:sp>
        <p:nvSpPr>
          <p:cNvPr id="49154" name="Rectangle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http://creators.xna.com/</a:t>
            </a:r>
          </a:p>
          <a:p>
            <a:r>
              <a:rPr lang="nl-NL" dirty="0" smtClean="0"/>
              <a:t>http://blogs.msdn.com/xna</a:t>
            </a:r>
          </a:p>
          <a:p>
            <a:r>
              <a:rPr lang="nl-NL" dirty="0" smtClean="0"/>
              <a:t>http://www.turbosquid.com/xna</a:t>
            </a:r>
          </a:p>
          <a:p>
            <a:r>
              <a:rPr lang="nl-NL" dirty="0" smtClean="0"/>
              <a:t>http://xbox360homebrew.com</a:t>
            </a:r>
          </a:p>
          <a:p>
            <a:r>
              <a:rPr lang="nl-NL" dirty="0" smtClean="0"/>
              <a:t>http://www.riemers.net</a:t>
            </a:r>
          </a:p>
          <a:p>
            <a:r>
              <a:rPr lang="nl-NL" dirty="0" smtClean="0"/>
              <a:t>http://www.xnadevelopment.com</a:t>
            </a:r>
          </a:p>
          <a:p>
            <a:r>
              <a:rPr lang="nl-NL" dirty="0" smtClean="0"/>
              <a:t>Search </a:t>
            </a:r>
            <a:r>
              <a:rPr lang="nl-NL" dirty="0" err="1" smtClean="0"/>
              <a:t>for</a:t>
            </a:r>
            <a:r>
              <a:rPr lang="nl-NL" dirty="0" smtClean="0"/>
              <a:t> XNA </a:t>
            </a:r>
            <a:r>
              <a:rPr lang="nl-NL" strike="sngStrike" dirty="0" smtClean="0"/>
              <a:t>at Google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Live Search</a:t>
            </a:r>
          </a:p>
        </p:txBody>
      </p:sp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Vragen?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50178" name="Rectang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8915" name="Picture 2" descr="http://exdream.no-ip.info/blog/images/RacingGameScreenshotBig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163638"/>
            <a:ext cx="8882062" cy="55514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Hire me for your next event!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50178" name="Rectang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Pieter </a:t>
            </a:r>
            <a:r>
              <a:rPr lang="en-US" dirty="0" err="1" smtClean="0"/>
              <a:t>Joost</a:t>
            </a:r>
            <a:r>
              <a:rPr lang="en-US" dirty="0" smtClean="0"/>
              <a:t> van de </a:t>
            </a:r>
            <a:r>
              <a:rPr lang="en-US" dirty="0" err="1" smtClean="0"/>
              <a:t>Sande</a:t>
            </a:r>
            <a:r>
              <a:rPr lang="en-US" dirty="0" smtClean="0"/>
              <a:t> [C# MVP]</a:t>
            </a:r>
          </a:p>
          <a:p>
            <a:pPr>
              <a:buNone/>
            </a:pPr>
            <a:r>
              <a:rPr lang="en-US" dirty="0" smtClean="0"/>
              <a:t>pjvdsande@sogyo.nl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Latest presentations:</a:t>
            </a:r>
          </a:p>
          <a:p>
            <a:pPr lvl="1"/>
            <a:r>
              <a:rPr lang="en-US" dirty="0" smtClean="0"/>
              <a:t>Coding Dilemma’s: Development</a:t>
            </a:r>
          </a:p>
          <a:p>
            <a:pPr lvl="1"/>
            <a:r>
              <a:rPr lang="nl-NL" dirty="0" smtClean="0"/>
              <a:t>ATA : </a:t>
            </a:r>
            <a:r>
              <a:rPr lang="nl-NL" dirty="0" err="1" smtClean="0"/>
              <a:t>TechEd</a:t>
            </a:r>
            <a:r>
              <a:rPr lang="nl-NL" dirty="0" smtClean="0"/>
              <a:t>, Barcelona</a:t>
            </a:r>
          </a:p>
          <a:p>
            <a:pPr lvl="1"/>
            <a:r>
              <a:rPr lang="en-US" dirty="0" smtClean="0"/>
              <a:t>AOP with Post#</a:t>
            </a:r>
          </a:p>
          <a:p>
            <a:pPr lvl="1"/>
            <a:r>
              <a:rPr lang="en-US" dirty="0" smtClean="0"/>
              <a:t>Domain Driven Design, 101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4" name="32-Point Star 3"/>
          <p:cNvSpPr/>
          <p:nvPr/>
        </p:nvSpPr>
        <p:spPr>
          <a:xfrm rot="946461">
            <a:off x="6092124" y="1724952"/>
            <a:ext cx="2881749" cy="2648094"/>
          </a:xfrm>
          <a:prstGeom prst="star3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Free for </a:t>
            </a:r>
          </a:p>
          <a:p>
            <a:pPr algn="ctr"/>
            <a:r>
              <a:rPr lang="en-US" b="1" dirty="0" smtClean="0"/>
              <a:t>non-commercial talks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 rot="21072453">
            <a:off x="5673820" y="5028238"/>
            <a:ext cx="3214710" cy="64294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effectLst/>
              </a:rPr>
              <a:t>http://born2code.net</a:t>
            </a:r>
            <a:endParaRPr lang="en-US" sz="20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Spacewar</a:t>
            </a:r>
            <a:r>
              <a:rPr lang="en-US" sz="4800" dirty="0" smtClean="0">
                <a:solidFill>
                  <a:srgbClr val="F2C160"/>
                </a:solidFill>
              </a:rPr>
              <a:t>!, 1962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62466" name="Picture 2" descr="http://upload.wikimedia.org/wikipedia/commons/0/02/Spacewar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1571612"/>
            <a:ext cx="4000528" cy="40005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The Galaxy Game, 1971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543067"/>
            <a:ext cx="3209925" cy="4314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Pong, 1972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942" y="1446615"/>
            <a:ext cx="6167454" cy="46255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FFFFFF"/>
      </a:dk1>
      <a:lt1>
        <a:srgbClr val="FFFFFF"/>
      </a:lt1>
      <a:dk2>
        <a:srgbClr val="F2C16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F2C16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CFA451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FFFFFF"/>
        </a:dk1>
        <a:lt1>
          <a:srgbClr val="FFFFFF"/>
        </a:lt1>
        <a:dk2>
          <a:srgbClr val="F2C160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4831</TotalTime>
  <Words>1708</Words>
  <Application>Microsoft Office PowerPoint</Application>
  <PresentationFormat>On-screen Show (4:3)</PresentationFormat>
  <Paragraphs>571</Paragraphs>
  <Slides>62</Slides>
  <Notes>46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Microsoft’s XNA</vt:lpstr>
      <vt:lpstr>Wie o wie?</vt:lpstr>
      <vt:lpstr>Wie o wie?</vt:lpstr>
      <vt:lpstr>Wie o wie?</vt:lpstr>
      <vt:lpstr>De eerste video game, 1958</vt:lpstr>
      <vt:lpstr>De eerste video game, 1958</vt:lpstr>
      <vt:lpstr>Spacewar!, 1962</vt:lpstr>
      <vt:lpstr>The Galaxy Game, 1971</vt:lpstr>
      <vt:lpstr>Pong, 1972</vt:lpstr>
      <vt:lpstr>Spaceinvader, 1978</vt:lpstr>
      <vt:lpstr>Commodore, 1982</vt:lpstr>
      <vt:lpstr>Super Mario Bros, 1985</vt:lpstr>
      <vt:lpstr>Wolfenstein 3D, 1992</vt:lpstr>
      <vt:lpstr>Duke Nukem 3D, 1996</vt:lpstr>
      <vt:lpstr>Call of Duty 4, 2007</vt:lpstr>
      <vt:lpstr>GT5 prologue, 2008</vt:lpstr>
      <vt:lpstr>Facts</vt:lpstr>
      <vt:lpstr>Microsoft &amp; gaming</vt:lpstr>
      <vt:lpstr>XNA</vt:lpstr>
      <vt:lpstr>XNA Platform</vt:lpstr>
      <vt:lpstr>XNA Game Studio</vt:lpstr>
      <vt:lpstr>Wat heb je nodig?</vt:lpstr>
      <vt:lpstr>XNA Framework</vt:lpstr>
      <vt:lpstr>XNA Framework Overzicht</vt:lpstr>
      <vt:lpstr>XNA Framework Overzicht</vt:lpstr>
      <vt:lpstr>Starter Kits</vt:lpstr>
      <vt:lpstr>Components</vt:lpstr>
      <vt:lpstr>Components</vt:lpstr>
      <vt:lpstr>XNA Framework Overzicht</vt:lpstr>
      <vt:lpstr>Application Model</vt:lpstr>
      <vt:lpstr>Application Model</vt:lpstr>
      <vt:lpstr>Content Pipeline</vt:lpstr>
      <vt:lpstr>XNA Framework Overzicht</vt:lpstr>
      <vt:lpstr>Core Framework</vt:lpstr>
      <vt:lpstr>Core Framework</vt:lpstr>
      <vt:lpstr>XNA Framework Overzicht</vt:lpstr>
      <vt:lpstr>Platform abstractie</vt:lpstr>
      <vt:lpstr>XACT</vt:lpstr>
      <vt:lpstr>Community</vt:lpstr>
      <vt:lpstr>Community</vt:lpstr>
      <vt:lpstr>Demo time!</vt:lpstr>
      <vt:lpstr>Deployment naar Xbox 360</vt:lpstr>
      <vt:lpstr>Demo time!</vt:lpstr>
      <vt:lpstr>XNA++, whats next?</vt:lpstr>
      <vt:lpstr>Nintendo’s Wii!</vt:lpstr>
      <vt:lpstr>Wiimote</vt:lpstr>
      <vt:lpstr>Accelerometer</vt:lpstr>
      <vt:lpstr>Accelerometer</vt:lpstr>
      <vt:lpstr>Accelerometer</vt:lpstr>
      <vt:lpstr>Accelerometer</vt:lpstr>
      <vt:lpstr>Accelerometer</vt:lpstr>
      <vt:lpstr>IR-camera</vt:lpstr>
      <vt:lpstr>IR-camera</vt:lpstr>
      <vt:lpstr>Bluetooth</vt:lpstr>
      <vt:lpstr>Wiimote -&gt; PC</vt:lpstr>
      <vt:lpstr>API’s</vt:lpstr>
      <vt:lpstr>WiimoteLib classes</vt:lpstr>
      <vt:lpstr>Simplicity</vt:lpstr>
      <vt:lpstr>Demo time!</vt:lpstr>
      <vt:lpstr>Resources</vt:lpstr>
      <vt:lpstr>Vragen?</vt:lpstr>
      <vt:lpstr>Hire me for your next event!</vt:lpstr>
    </vt:vector>
  </TitlesOfParts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XNA</dc:title>
  <dc:creator>P.J. van de Sande</dc:creator>
  <cp:lastModifiedBy>Pieter Joost van de Sande</cp:lastModifiedBy>
  <cp:revision>360</cp:revision>
  <dcterms:created xsi:type="dcterms:W3CDTF">2008-06-04T08:16:10Z</dcterms:created>
  <dcterms:modified xsi:type="dcterms:W3CDTF">2008-06-04T09:37:49Z</dcterms:modified>
</cp:coreProperties>
</file>